
<file path=[Content_Types].xml><?xml version="1.0" encoding="utf-8"?>
<Types xmlns="http://schemas.openxmlformats.org/package/2006/content-types">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package/2006/relationships/metadata/extended-properties"/><Relationship Id="rId4" Target="docProps/custom.xml" Type="http://schemas.openxmlformats.org/officeDocument/2006/relationships/custom-properties"/></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slides/slide26.xml" Type="http://schemas.openxmlformats.org/officeDocument/2006/relationships/slide"/><Relationship Id="rId28" Target="slides/slide27.xml" Type="http://schemas.openxmlformats.org/officeDocument/2006/relationships/slide"/><Relationship Id="rId29" Target="slides/slide28.xml" Type="http://schemas.openxmlformats.org/officeDocument/2006/relationships/slide"/><Relationship Id="rId3" Target="slides/slide2.xml" Type="http://schemas.openxmlformats.org/officeDocument/2006/relationships/slide"/><Relationship Id="rId30" Target="slides/slide29.xml" Type="http://schemas.openxmlformats.org/officeDocument/2006/relationships/slide"/><Relationship Id="rId31" Target="slides/slide30.xml" Type="http://schemas.openxmlformats.org/officeDocument/2006/relationships/slide"/><Relationship Id="rId32" Target="notesMasters/notesMaster1.xml" Type="http://schemas.openxmlformats.org/officeDocument/2006/relationships/notesMaster"/><Relationship Id="rId33" Target="presProps.xml" Type="http://schemas.openxmlformats.org/officeDocument/2006/relationships/presProps"/><Relationship Id="rId34" Target="viewProps.xml" Type="http://schemas.openxmlformats.org/officeDocument/2006/relationships/viewProps"/><Relationship Id="rId35" Target="theme/theme1.xml" Type="http://schemas.openxmlformats.org/officeDocument/2006/relationships/theme"/><Relationship Id="rId36" Target="tableStyles.xml" Type="http://schemas.openxmlformats.org/officeDocument/2006/relationships/tableStyles"/><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Lächeln, freuen, Willkommen Top aktuelles und interessantes Thema Web App entwickelt mit aktuellsten KIs Wie ist es dazu gekommen Einführung KI für alle Entwickler im Herbst. Zur Kenntnis genommen. Reaktion eher verhalten Nach Weihnachten: technische Neugierde gepackt, wegen Schneemangel Zeit. Seither mein privates Feierabend Projekt Bin absolut fasziniert: Entwicklung nach 30 Jahren Berufserfahrung auf Kopf gestellt innerhalb 6 Monate. Das Tool, welches ich verwende ist so alt. Entwicklung rasant Sämtliche händische Arbeit unnötig und Konzentration auf Wesentliche Mein Knowhow 3.5 Wochen alt, Sehr viel gelernt. Immer noch KI Neuling Bei Fragen gleich melden. Viele Fenster offen. Melden falls ich beim falschen Fenster bin Rückmeldung während des Meetings dankbar. Nicht dass ich in Offline Mikro plaudere Disclaimer: Normalerweise nicht do dominant platzieren alles KI generiert: keine Zeile Code geschrieben, Präsentation, Einladung, Nur ich kein Avatar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Explizit sagen: AI ist Teil des Prozesses, aber Qualitätssicherung bleibt menschlich. Keine Magie. Sauberes Engineering.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Prompts funktionieren nur gut mit klarem Kontext, Constraints und Definition of Done.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Hier die Stärke erklären: AI „sieht“ das Projekt direkt. Live-Demo (IDE zeigen)</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Im Firmenumfeld oft ein Vorteil: weniger Risiko, klar getrennt.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Zeigen: AI kann UX iterativ verbessern – aber Entscheidung bleibt bei uns.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Zahlen nur nennen, wenn du sie kurz begründen kannst („Vergleich Projekt 2020“).</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Prompting-Kompetenz = klare Ziele, Constraints, Definition of Done, Tests. AI verstärkt Know-how, ersetzt es nicht.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Schlussbotschaft: schneller bauen, besser verstehen, Qualität sichern. Ein Satz, den man mitnimmt.</a:t>
            </a:r>
          </a:p>
          <a:p>
            <a:pPr lvl="0" indent="0" marL="0">
              <a:buNone/>
            </a:pPr>
          </a:p>
          <a:p>
            <a:pPr lvl="0" indent="0" marL="0">
              <a:buNone/>
            </a:pPr>
            <a:r>
              <a:rPr/>
              <a:t>Ein Satz, den man mitnimmt.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Offen für Diskussion: Where to start? Welche Policies? Welche Quick Wins?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Mehrere Clients greifen auf dieselbe REST API zu. Lokal bewusst leichtgewichtig.</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Präsentation ca 45 Min Grosser Demo Teil Danach Diskussion Input und Erfahrungen austauschen Bereits kurzer Austausch mit Luciano Follow up</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Wenn jemand fragt: LOC ist nur grober Indikator – wichtiger sind Tests/QA und Änderungsfähigkeit.</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Hinweis: Abdeckung ist kein Selbstzweck – entscheidend sind kritische Pfade + stabile E2E Tests.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Kurzfassung für Management / Non-Dev (≈30–45s): – AI ersetzt keine Entwickler – AI reduziert Routinearbeit massiv – Qualität steigt, weil Tests &amp; Reviews günstiger werden – Voraussetzung: klare Guidelines &amp; Verantwortung im Team</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Kurzfassung für Entscheider (≈30s):</a:t>
            </a:r>
          </a:p>
          <a:p>
            <a:pPr lvl="0" indent="0" marL="0">
              <a:buNone/>
            </a:pPr>
          </a:p>
          <a:p>
            <a:pPr lvl="0" indent="0" marL="0">
              <a:buNone/>
            </a:pPr>
            <a:r>
              <a:rPr/>
              <a:t>AI ist kein Selbstzweck. Der Mehrwert entsteht durch: – schnellere Iterationen – frühere Qualitätssicherung – bessere Nutzung von Entwicklerzeit</a:t>
            </a:r>
          </a:p>
          <a:p>
            <a:pPr lvl="0" indent="0" marL="0">
              <a:buNone/>
            </a:pPr>
          </a:p>
          <a:p>
            <a:pPr lvl="0" indent="0" marL="0">
              <a:buNone/>
            </a:pPr>
            <a:r>
              <a:rPr/>
              <a:t>Empfehlung: AI bewusst einführen, Guidelines definieren, Pilotprojekte fördern.</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Wichtig: zwei Clients, ein Backend. Das zeigt AI-Einsatz über mehrere Ebenen. Applikation zun Selbstzweck. User kann einloggen und etwas klicken Work in Progress Admin View Ihr dürft euch gerne registireren und einoggen</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„AI verstärkt Entwickler“. Analogie Autofahren Ursprünglich gelernt mit Kupplung, Schaltung. Auf Reise anhalten um Karte nachzuschauen High Tech Mietauto. Nahezu autonom: Zieleingabe und los. Eingreifen nur falls Autosteuerung nicht OK, oder Parkassistent zu langsam Nicht nur einfacher, sondern auch schneller am ziel</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Wichtig: Der Start ist „ein sauberer Plan“. Danach iterativ: Review → Implement → Tests → Refactor. Fokus: Nicht nur „Happy Path“, sondern Robustheit (Validierung, Security).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www.goodone.ch</a:t>
            </a:r>
          </a:p>
          <a:p>
            <a:pPr lvl="0" indent="0" marL="0">
              <a:buNone/>
            </a:pPr>
          </a:p>
          <a:p>
            <a:pPr lvl="0"/>
            <a:r>
              <a:rPr/>
              <a:t>Code-Generierung</a:t>
            </a:r>
          </a:p>
          <a:p>
            <a:pPr lvl="0" indent="0" marL="0">
              <a:buNone/>
            </a:pPr>
          </a:p>
          <a:p>
            <a:pPr lvl="0"/>
            <a:r>
              <a:rPr/>
              <a:t>UI E2E Tests</a:t>
            </a:r>
          </a:p>
          <a:p>
            <a:pPr lvl="0" indent="0" marL="0">
              <a:buNone/>
            </a:pPr>
          </a:p>
          <a:p>
            <a:pPr lvl="0"/>
            <a:r>
              <a:rPr/>
              <a:t>Refactoring</a:t>
            </a:r>
          </a:p>
          <a:p>
            <a:pPr lvl="0" indent="0" marL="0">
              <a:buNone/>
            </a:pPr>
          </a:p>
          <a:p>
            <a:pPr lvl="0"/>
            <a:r>
              <a:rPr/>
              <a:t>Dokumentation Live Demo. Fehler zeigen. Wenn Zeit knapp: Demo priorisieren: Feature-Change → Tests → QA → Merge-ready.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Containerisiert in AWS. Docker für reproduzierbare Builds, ECS Fargate reduziert Ops-Aufwand.</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Übergang: Von Architektur zu Arbeitsweise. Danach Toolset &amp; Vorgehen.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Botschaft: Kombination statt „one tool to rule them all“.</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005" name="Title 1"/>
          <p:cNvSpPr>
            <a:spLocks noGrp="1"/>
          </p:cNvSpPr>
          <p:nvPr>
            <p:ph type="ctrTitle"/>
          </p:nvPr>
        </p:nvSpPr>
        <p:spPr>
          <a:xfrm>
            <a:off x="304800" y="1879600"/>
            <a:ext cx="9080500" cy="4749800"/>
          </a:xfrm>
        </p:spPr>
        <p:txBody>
          <a:bodyPr/>
          <a:lstStyle/>
          <a:p>
            <a:r>
              <a:rPr lang="en-US" sz="3600" b="true">
                <a:solidFill>
                  <a:srgbClr val="003CD3"/>
                </a:solidFill>
                <a:latin typeface="Frutiger for ZKB Light"/>
              </a:rPr>
            </a:r>
          </a:p>
        </p:txBody>
      </p:sp>
      <p:sp>
        <p:nvSpPr>
          <p:cNvPr id="10006" name="Subtitle 2"/>
          <p:cNvSpPr>
            <a:spLocks noGrp="1"/>
          </p:cNvSpPr>
          <p:nvPr>
            <p:ph type="subTitle" idx="1"/>
          </p:nvPr>
        </p:nvSpPr>
        <p:spPr>
          <a:xfrm>
            <a:off x="304800" y="292100"/>
            <a:ext cx="9080500" cy="2540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z="1400" b="false">
                <a:solidFill>
                  <a:srgbClr val="003CD3"/>
                </a:solidFill>
                <a:latin typeface="Frutiger for ZKB Light"/>
              </a:rPr>
            </a:r>
          </a:p>
        </p:txBody>
      </p:sp>
      <p:sp>
        <p:nvSpPr>
          <p:cNvPr id="10007"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10008" name="Footer Placeholder 4"/>
          <p:cNvSpPr>
            <a:spLocks noGrp="1"/>
          </p:cNvSpPr>
          <p:nvPr>
            <p:ph type="ftr" sz="quarter" idx="11"/>
          </p:nvPr>
        </p:nvSpPr>
        <p:spPr/>
        <p:txBody>
          <a:bodyPr/>
          <a:lstStyle/>
          <a:p>
            <a:endParaRPr lang="en-US"/>
          </a:p>
        </p:txBody>
      </p:sp>
      <p:sp>
        <p:nvSpPr>
          <p:cNvPr id="10009" name="Slide Number Placeholder 5"/>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016" name="Title 1"/>
          <p:cNvSpPr>
            <a:spLocks noGrp="1"/>
          </p:cNvSpPr>
          <p:nvPr>
            <p:ph type="title"/>
          </p:nvPr>
        </p:nvSpPr>
        <p:spPr/>
        <p:txBody>
          <a:bodyPr/>
          <a:lstStyle/>
          <a:p>
            <a:r>
              <a:rPr lang="en-US"/>
              <a:t>Click to edit Master title style</a:t>
            </a:r>
          </a:p>
        </p:txBody>
      </p:sp>
      <p:sp>
        <p:nvSpPr>
          <p:cNvPr id="1001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18"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10019" name="Footer Placeholder 4"/>
          <p:cNvSpPr>
            <a:spLocks noGrp="1"/>
          </p:cNvSpPr>
          <p:nvPr>
            <p:ph type="ftr" sz="quarter" idx="11"/>
          </p:nvPr>
        </p:nvSpPr>
        <p:spPr/>
        <p:txBody>
          <a:bodyPr/>
          <a:lstStyle/>
          <a:p>
            <a:endParaRPr lang="en-US"/>
          </a:p>
        </p:txBody>
      </p:sp>
      <p:sp>
        <p:nvSpPr>
          <p:cNvPr id="10020" name="Slide Number Placeholder 5"/>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03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1003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10035" name="Footer Placeholder 4"/>
          <p:cNvSpPr>
            <a:spLocks noGrp="1"/>
          </p:cNvSpPr>
          <p:nvPr>
            <p:ph type="ftr" sz="quarter" idx="11"/>
          </p:nvPr>
        </p:nvSpPr>
        <p:spPr/>
        <p:txBody>
          <a:bodyPr/>
          <a:lstStyle/>
          <a:p>
            <a:endParaRPr lang="en-US"/>
          </a:p>
        </p:txBody>
      </p:sp>
      <p:sp>
        <p:nvSpPr>
          <p:cNvPr id="10036" name="Slide Number Placeholder 5"/>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037" name="Title 1"/>
          <p:cNvSpPr>
            <a:spLocks noGrp="1"/>
          </p:cNvSpPr>
          <p:nvPr>
            <p:ph type="title"/>
          </p:nvPr>
        </p:nvSpPr>
        <p:spPr/>
        <p:txBody>
          <a:bodyPr/>
          <a:lstStyle/>
          <a:p>
            <a:r>
              <a:rPr lang="en-US" sz="2400" b="true">
                <a:solidFill>
                  <a:srgbClr val="003CD3"/>
                </a:solidFill>
                <a:latin typeface="Frutiger for ZKB Light"/>
              </a:rPr>
            </a:r>
          </a:p>
        </p:txBody>
      </p:sp>
      <p:sp>
        <p:nvSpPr>
          <p:cNvPr id="10038" name="Content Placeholder 2"/>
          <p:cNvSpPr>
            <a:spLocks noGrp="1"/>
          </p:cNvSpPr>
          <p:nvPr>
            <p:ph idx="1"/>
          </p:nvPr>
        </p:nvSpPr>
        <p:spPr/>
        <p:txBody>
          <a:bodyPr/>
          <a:lstStyle/>
          <a:p>
            <a:r>
              <a:rPr lang="en-US" sz="1800" b="false">
                <a:solidFill>
                  <a:srgbClr val="000000"/>
                </a:solidFill>
                <a:latin typeface="Frutiger for ZKB Light"/>
              </a:rPr>
            </a:r>
          </a:p>
        </p:txBody>
      </p:sp>
      <p:sp>
        <p:nvSpPr>
          <p:cNvPr id="10039"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10040" name="Footer Placeholder 4"/>
          <p:cNvSpPr>
            <a:spLocks noGrp="1"/>
          </p:cNvSpPr>
          <p:nvPr>
            <p:ph type="ftr" sz="quarter" idx="11"/>
          </p:nvPr>
        </p:nvSpPr>
        <p:spPr/>
        <p:txBody>
          <a:bodyPr/>
          <a:lstStyle/>
          <a:p>
            <a:endParaRPr lang="en-US"/>
          </a:p>
        </p:txBody>
      </p:sp>
      <p:sp>
        <p:nvSpPr>
          <p:cNvPr id="10041" name="Slide Number Placeholder 5"/>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046"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10047"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10048"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10049" name="Footer Placeholder 4"/>
          <p:cNvSpPr>
            <a:spLocks noGrp="1"/>
          </p:cNvSpPr>
          <p:nvPr>
            <p:ph type="ftr" sz="quarter" idx="11"/>
          </p:nvPr>
        </p:nvSpPr>
        <p:spPr/>
        <p:txBody>
          <a:bodyPr/>
          <a:lstStyle/>
          <a:p>
            <a:endParaRPr lang="en-US"/>
          </a:p>
        </p:txBody>
      </p:sp>
      <p:sp>
        <p:nvSpPr>
          <p:cNvPr id="10050" name="Slide Number Placeholder 5"/>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051" name="Title 1"/>
          <p:cNvSpPr>
            <a:spLocks noGrp="1"/>
          </p:cNvSpPr>
          <p:nvPr>
            <p:ph type="title"/>
          </p:nvPr>
        </p:nvSpPr>
        <p:spPr/>
        <p:txBody>
          <a:bodyPr/>
          <a:lstStyle/>
          <a:p>
            <a:r>
              <a:rPr lang="en-US" sz="2400" b="true">
                <a:solidFill>
                  <a:srgbClr val="003CD3"/>
                </a:solidFill>
                <a:latin typeface="Frutiger for ZKB Light"/>
              </a:rPr>
            </a:r>
          </a:p>
        </p:txBody>
      </p:sp>
      <p:sp>
        <p:nvSpPr>
          <p:cNvPr id="10052" name="Content Placeholder 2"/>
          <p:cNvSpPr>
            <a:spLocks noGrp="1"/>
          </p:cNvSpPr>
          <p:nvPr>
            <p:ph sz="half" idx="1"/>
          </p:nvPr>
        </p:nvSpPr>
        <p:spPr>
          <a:xfrm>
            <a:off x="304800" y="1879600"/>
            <a:ext cx="4826000" cy="4749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r>
              <a:rPr lang="en-US" sz="1800" b="false">
                <a:solidFill>
                  <a:srgbClr val="000000"/>
                </a:solidFill>
                <a:latin typeface="Frutiger for ZKB Light"/>
              </a:rPr>
            </a:r>
          </a:p>
        </p:txBody>
      </p:sp>
      <p:sp>
        <p:nvSpPr>
          <p:cNvPr id="10053" name="Content Placeholder 3"/>
          <p:cNvSpPr>
            <a:spLocks noGrp="1"/>
          </p:cNvSpPr>
          <p:nvPr>
            <p:ph sz="half" idx="2"/>
          </p:nvPr>
        </p:nvSpPr>
        <p:spPr>
          <a:xfrm>
            <a:off x="5664200" y="1879600"/>
            <a:ext cx="4826000" cy="4749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r>
              <a:rPr lang="en-US" sz="1800" b="false">
                <a:solidFill>
                  <a:srgbClr val="000000"/>
                </a:solidFill>
                <a:latin typeface="Frutiger for ZKB Light"/>
              </a:rPr>
            </a:r>
          </a:p>
        </p:txBody>
      </p:sp>
      <p:sp>
        <p:nvSpPr>
          <p:cNvPr id="10054"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10055" name="Footer Placeholder 5"/>
          <p:cNvSpPr>
            <a:spLocks noGrp="1"/>
          </p:cNvSpPr>
          <p:nvPr>
            <p:ph type="ftr" sz="quarter" idx="11"/>
          </p:nvPr>
        </p:nvSpPr>
        <p:spPr/>
        <p:txBody>
          <a:bodyPr/>
          <a:lstStyle/>
          <a:p>
            <a:endParaRPr lang="en-US"/>
          </a:p>
        </p:txBody>
      </p:sp>
      <p:sp>
        <p:nvSpPr>
          <p:cNvPr id="10056" name="Slide Number Placeholder 6"/>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021" name="Title 1"/>
          <p:cNvSpPr>
            <a:spLocks noGrp="1"/>
          </p:cNvSpPr>
          <p:nvPr>
            <p:ph type="title"/>
          </p:nvPr>
        </p:nvSpPr>
        <p:spPr/>
        <p:txBody>
          <a:bodyPr/>
          <a:lstStyle>
            <a:lvl1pPr>
              <a:defRPr/>
            </a:lvl1pPr>
          </a:lstStyle>
          <a:p>
            <a:r>
              <a:rPr lang="en-US"/>
              <a:t>Click to edit Master title style</a:t>
            </a:r>
          </a:p>
        </p:txBody>
      </p:sp>
      <p:sp>
        <p:nvSpPr>
          <p:cNvPr id="10022"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023"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24"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025"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26"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10027" name="Footer Placeholder 7"/>
          <p:cNvSpPr>
            <a:spLocks noGrp="1"/>
          </p:cNvSpPr>
          <p:nvPr>
            <p:ph type="ftr" sz="quarter" idx="11"/>
          </p:nvPr>
        </p:nvSpPr>
        <p:spPr/>
        <p:txBody>
          <a:bodyPr/>
          <a:lstStyle/>
          <a:p>
            <a:endParaRPr lang="en-US"/>
          </a:p>
        </p:txBody>
      </p:sp>
      <p:sp>
        <p:nvSpPr>
          <p:cNvPr id="10028" name="Slide Number Placeholder 8"/>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042" name="Title 1"/>
          <p:cNvSpPr>
            <a:spLocks noGrp="1"/>
          </p:cNvSpPr>
          <p:nvPr>
            <p:ph type="title"/>
          </p:nvPr>
        </p:nvSpPr>
        <p:spPr/>
        <p:txBody>
          <a:bodyPr/>
          <a:lstStyle/>
          <a:p>
            <a:r>
              <a:rPr lang="en-US"/>
              <a:t>Click to edit Master title style</a:t>
            </a:r>
          </a:p>
        </p:txBody>
      </p:sp>
      <p:sp>
        <p:nvSpPr>
          <p:cNvPr id="1004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10044" name="Footer Placeholder 3"/>
          <p:cNvSpPr>
            <a:spLocks noGrp="1"/>
          </p:cNvSpPr>
          <p:nvPr>
            <p:ph type="ftr" sz="quarter" idx="11"/>
          </p:nvPr>
        </p:nvSpPr>
        <p:spPr/>
        <p:txBody>
          <a:bodyPr/>
          <a:lstStyle/>
          <a:p>
            <a:endParaRPr lang="en-US"/>
          </a:p>
        </p:txBody>
      </p:sp>
      <p:sp>
        <p:nvSpPr>
          <p:cNvPr id="10045" name="Slide Number Placeholder 4"/>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029"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10030" name="Footer Placeholder 2"/>
          <p:cNvSpPr>
            <a:spLocks noGrp="1"/>
          </p:cNvSpPr>
          <p:nvPr>
            <p:ph type="ftr" sz="quarter" idx="11"/>
          </p:nvPr>
        </p:nvSpPr>
        <p:spPr/>
        <p:txBody>
          <a:bodyPr/>
          <a:lstStyle/>
          <a:p>
            <a:endParaRPr lang="en-US"/>
          </a:p>
        </p:txBody>
      </p:sp>
      <p:sp>
        <p:nvSpPr>
          <p:cNvPr id="10031" name="Slide Number Placeholder 3"/>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057"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10058"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59"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060"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10061" name="Footer Placeholder 5"/>
          <p:cNvSpPr>
            <a:spLocks noGrp="1"/>
          </p:cNvSpPr>
          <p:nvPr>
            <p:ph type="ftr" sz="quarter" idx="11"/>
          </p:nvPr>
        </p:nvSpPr>
        <p:spPr/>
        <p:txBody>
          <a:bodyPr/>
          <a:lstStyle/>
          <a:p>
            <a:endParaRPr lang="en-US"/>
          </a:p>
        </p:txBody>
      </p:sp>
      <p:sp>
        <p:nvSpPr>
          <p:cNvPr id="10062" name="Slide Number Placeholder 6"/>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010"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10011"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10012"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013"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10014" name="Footer Placeholder 5"/>
          <p:cNvSpPr>
            <a:spLocks noGrp="1"/>
          </p:cNvSpPr>
          <p:nvPr>
            <p:ph type="ftr" sz="quarter" idx="11"/>
          </p:nvPr>
        </p:nvSpPr>
        <p:spPr/>
        <p:txBody>
          <a:bodyPr/>
          <a:lstStyle/>
          <a:p>
            <a:endParaRPr lang="en-US"/>
          </a:p>
        </p:txBody>
      </p:sp>
      <p:sp>
        <p:nvSpPr>
          <p:cNvPr id="10015" name="Slide Number Placeholder 6"/>
          <p:cNvSpPr>
            <a:spLocks noGrp="1"/>
          </p:cNvSpPr>
          <p:nvPr>
            <p:ph type="sldNum" sz="quarter" idx="12"/>
          </p:nvPr>
        </p:nvSpPr>
        <p:spPr/>
        <p:txBody>
          <a:body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10000" name="Title Placeholder 1"/>
          <p:cNvSpPr>
            <a:spLocks noGrp="1"/>
          </p:cNvSpPr>
          <p:nvPr>
            <p:ph type="title"/>
          </p:nvPr>
        </p:nvSpPr>
        <p:spPr>
          <a:xfrm>
            <a:off x="304800" y="292100"/>
            <a:ext cx="10185400" cy="863600"/>
          </a:xfrm>
          <a:prstGeom prst="rect">
            <a:avLst/>
          </a:prstGeom>
        </p:spPr>
        <p:txBody>
          <a:bodyPr anchor="ctr" bIns="45720" lIns="91440" rIns="91440" rtlCol="0" tIns="45720" vert="horz">
            <a:normAutofit/>
          </a:bodyPr>
          <a:lstStyle/>
          <a:p>
            <a:r>
              <a:rPr lang="en-US"/>
              <a:t>Click to edit Master title style</a:t>
            </a:r>
          </a:p>
        </p:txBody>
      </p:sp>
      <p:sp>
        <p:nvSpPr>
          <p:cNvPr id="10001" name="Text Placeholder 2"/>
          <p:cNvSpPr>
            <a:spLocks noGrp="1"/>
          </p:cNvSpPr>
          <p:nvPr>
            <p:ph idx="1" type="body"/>
          </p:nvPr>
        </p:nvSpPr>
        <p:spPr>
          <a:xfrm>
            <a:off x="304800" y="1879600"/>
            <a:ext cx="10185400" cy="4749800"/>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02"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10003"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10004" name="Slide Number Placeholder 5"/>
          <p:cNvSpPr>
            <a:spLocks noGrp="1"/>
          </p:cNvSpPr>
          <p:nvPr>
            <p:ph idx="4" sz="quarter" type="sldNum"/>
          </p:nvPr>
        </p:nvSpPr>
        <p:spPr>
          <a:xfrm>
            <a:off x="304800" y="6794500"/>
            <a:ext cx="1270000" cy="254000"/>
          </a:xfrm>
          <a:prstGeom prst="rect">
            <a:avLst/>
          </a:prstGeom>
        </p:spPr>
        <p:txBody>
          <a:bodyPr anchor="ctr" bIns="45720" lIns="91440" rIns="91440" rtlCol="0" tIns="45720" vert="horz"/>
          <a:lstStyle>
            <a:lvl1pPr algn="r">
              <a:defRPr sz="900">
                <a:solidFill>
                  <a:schemeClr val="tx1">
                    <a:tint val="75000"/>
                  </a:schemeClr>
                </a:solidFill>
              </a:defRPr>
            </a:lvl1pPr>
          </a:lstStyle>
          <a:p>
            <a:pPr algn="r"/>
            <a:fld id="{6682B14C-E45B-4C21-A882-968B35397453}" type="slidenum">
              <a:rPr lang="en-US" sz="900" dirty="false" smtClean="false">
                <a:latin typeface="Frutiger for ZKB Light"/>
              </a:rPr>
              <a:t>&lt;#&gt;</a:t>
            </a:fld>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9.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0.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1.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13.xml" Type="http://schemas.openxmlformats.org/officeDocument/2006/relationships/notesSlide"/><Relationship Id="rId3"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14.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5.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6.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7.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4.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8.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2.xml" Type="http://schemas.openxmlformats.org/officeDocument/2006/relationships/slideLayout"/><Relationship Id="rId2" Target="https://www.goodone.ch" TargetMode="External" Type="http://schemas.openxmlformats.org/officeDocument/2006/relationships/hyperlink"/><Relationship Id="rId3" Target="https://github.com/JuergGood/angularai.git" TargetMode="External" Type="http://schemas.openxmlformats.org/officeDocument/2006/relationships/hyperlink"/><Relationship Id="rId4" Target="https://sonarcloud.io/summary/overall?id=JuergGood_angularai"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19.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2.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2.xml" Type="http://schemas.openxmlformats.org/officeDocument/2006/relationships/slideLayout"/><Relationship Id="rId2" Target="../media/image1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20.xml" Type="http://schemas.openxmlformats.org/officeDocument/2006/relationships/notesSlide"/></Relationships>
</file>

<file path=ppt/slides/_rels/slide28.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21.xml" Type="http://schemas.openxmlformats.org/officeDocument/2006/relationships/notesSlide"/></Relationships>
</file>

<file path=ppt/slides/_rels/slide29.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2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2.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2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4.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5.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6.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2.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63" name="Title 1"/>
          <p:cNvSpPr>
            <a:spLocks noGrp="1"/>
          </p:cNvSpPr>
          <p:nvPr>
            <p:ph type="ctrTitle"/>
          </p:nvPr>
        </p:nvSpPr>
        <p:spPr>
          <a:xfrm>
            <a:off x="304800" y="1879600"/>
            <a:ext cx="9080500" cy="4749800"/>
          </a:xfrm>
        </p:spPr>
        <p:txBody>
          <a:bodyPr/>
          <a:lstStyle/>
          <a:p>
            <a:pPr indent="0" lvl="0" marL="0">
              <a:buNone/>
            </a:pPr>
            <a:r>
              <a:rPr/>
              <a:t>Software-Entwicklung mit AI</a:t>
            </a:r>
          </a:p>
        </p:txBody>
      </p:sp>
      <p:sp>
        <p:nvSpPr>
          <p:cNvPr id="10064" name="Subtitle 2"/>
          <p:cNvSpPr>
            <a:spLocks noGrp="1"/>
          </p:cNvSpPr>
          <p:nvPr>
            <p:ph idx="1" type="subTitle"/>
          </p:nvPr>
        </p:nvSpPr>
        <p:spPr>
          <a:xfrm>
            <a:off x="304800" y="292100"/>
            <a:ext cx="9080500" cy="254000"/>
          </a:xfrm>
        </p:spPr>
        <p:txBody>
          <a:bodyPr/>
          <a:lstStyle/>
          <a:p>
            <a:pPr indent="0" lvl="0" marL="0">
              <a:buNone/>
            </a:pPr>
            <a:r>
              <a:rPr/>
              <a:t>Von Idee zu Code, Tests, QA und Doku – mit Junie AI &amp; ChatGPT</a:t>
            </a:r>
          </a:p>
        </p:txBody>
      </p:sp>
      <p:sp>
        <p:nvSpPr>
          <p:cNvPr id="10065" name="Date Placeholder 3"/>
          <p:cNvSpPr>
            <a:spLocks noGrp="1"/>
          </p:cNvSpPr>
          <p:nvPr>
            <p:ph idx="10" sz="half" type="dt"/>
          </p:nvPr>
        </p:nvSpPr>
        <p:spPr/>
        <p:txBody>
          <a:bodyPr/>
          <a:lstStyle/>
          <a:p>
            <a:pPr indent="0" lvl="0" marL="0">
              <a:buNone/>
            </a:pPr>
            <a:r>
              <a:rPr/>
              <a:t>Jürg Good · 19.1.2026</a:t>
            </a:r>
          </a:p>
        </p:txBody>
      </p:sp>
      <p:sp>
        <p:nvSpPr>
          <p:cNvPr name="AutoShape 2" id="10066"/>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97" name="Title 1"/>
          <p:cNvSpPr>
            <a:spLocks noGrp="1"/>
          </p:cNvSpPr>
          <p:nvPr>
            <p:ph type="title"/>
          </p:nvPr>
        </p:nvSpPr>
        <p:spPr/>
        <p:txBody>
          <a:bodyPr/>
          <a:lstStyle/>
          <a:p>
            <a:pPr indent="0" lvl="0" marL="0">
              <a:buNone/>
            </a:pPr>
            <a:r>
              <a:rPr/>
              <a:t>AI Toolset</a:t>
            </a:r>
          </a:p>
        </p:txBody>
      </p:sp>
      <p:sp>
        <p:nvSpPr>
          <p:cNvPr id="10098" name="Content Placeholder 2"/>
          <p:cNvSpPr>
            <a:spLocks noGrp="1"/>
          </p:cNvSpPr>
          <p:nvPr>
            <p:ph idx="1"/>
          </p:nvPr>
        </p:nvSpPr>
        <p:spPr/>
        <p:txBody>
          <a:bodyPr/>
          <a:lstStyle/>
          <a:p>
            <a:pPr lvl="0"/>
            <a:r>
              <a:rPr b="1"/>
              <a:t>Junie AI (JetBrains)</a:t>
            </a:r>
          </a:p>
          <a:p>
            <a:pPr lvl="1"/>
            <a:r>
              <a:rPr/>
              <a:t>Code-Generierung, Refactoring, Tests direkt in IntelliJ/Android Studio</a:t>
            </a:r>
          </a:p>
          <a:p>
            <a:pPr lvl="0"/>
            <a:r>
              <a:rPr b="1"/>
              <a:t>ChatGPT (OpenAI)</a:t>
            </a:r>
          </a:p>
          <a:p>
            <a:pPr lvl="1"/>
            <a:r>
              <a:rPr/>
              <a:t>UX-Design, Architektur-Reviews, Konzeptarbeit, Formulierungen</a:t>
            </a:r>
          </a:p>
          <a:p>
            <a:pPr lvl="0"/>
            <a:r>
              <a:rPr b="1"/>
              <a:t>IDE-Integration</a:t>
            </a:r>
          </a:p>
          <a:p>
            <a:pPr lvl="1"/>
            <a:r>
              <a:rPr/>
              <a:t>Kontext aus Projektstruktur, Imports, Tests, Build-Logs</a:t>
            </a:r>
          </a:p>
        </p:txBody>
      </p:sp>
      <p:sp>
        <p:nvSpPr>
          <p:cNvPr name="AutoShape 2" id="10099"/>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00" name="Title 1"/>
          <p:cNvSpPr>
            <a:spLocks noGrp="1"/>
          </p:cNvSpPr>
          <p:nvPr>
            <p:ph type="title"/>
          </p:nvPr>
        </p:nvSpPr>
        <p:spPr/>
        <p:txBody>
          <a:bodyPr/>
          <a:lstStyle/>
          <a:p>
            <a:pPr indent="0" lvl="0" marL="0">
              <a:buNone/>
            </a:pPr>
            <a:r>
              <a:rPr/>
              <a:t>Vorgehen: Design &amp; Umsetzung mit AI</a:t>
            </a:r>
          </a:p>
        </p:txBody>
      </p:sp>
      <p:sp>
        <p:nvSpPr>
          <p:cNvPr id="10101" name="Content Placeholder 2"/>
          <p:cNvSpPr>
            <a:spLocks noGrp="1"/>
          </p:cNvSpPr>
          <p:nvPr>
            <p:ph idx="1"/>
          </p:nvPr>
        </p:nvSpPr>
        <p:spPr/>
        <p:txBody>
          <a:bodyPr/>
          <a:lstStyle/>
          <a:p>
            <a:pPr indent="-342900" lvl="0" marL="342900">
              <a:buAutoNum type="arabicPeriod"/>
            </a:pPr>
            <a:r>
              <a:rPr b="1"/>
              <a:t>Kontext + Ziel</a:t>
            </a:r>
            <a:r>
              <a:rPr/>
              <a:t> (User Story, Screens, Constraints)</a:t>
            </a:r>
          </a:p>
          <a:p>
            <a:pPr indent="-342900" lvl="0" marL="342900">
              <a:buAutoNum type="arabicPeriod"/>
            </a:pPr>
            <a:r>
              <a:rPr b="1"/>
              <a:t>Plan</a:t>
            </a:r>
            <a:r>
              <a:rPr/>
              <a:t> (Schritte als Markdown-Checkliste)</a:t>
            </a:r>
          </a:p>
          <a:p>
            <a:pPr indent="-342900" lvl="0" marL="342900">
              <a:buAutoNum type="arabicPeriod"/>
            </a:pPr>
            <a:r>
              <a:rPr b="1"/>
              <a:t>Implementierung</a:t>
            </a:r>
            <a:r>
              <a:rPr/>
              <a:t> (kleine Iterationen, PR-fähig)</a:t>
            </a:r>
          </a:p>
          <a:p>
            <a:pPr indent="-342900" lvl="0" marL="342900">
              <a:buAutoNum type="arabicPeriod"/>
            </a:pPr>
            <a:r>
              <a:rPr b="1"/>
              <a:t>Tests/QA</a:t>
            </a:r>
            <a:r>
              <a:rPr/>
              <a:t> (Unit + E2E + Sonar)</a:t>
            </a:r>
          </a:p>
          <a:p>
            <a:pPr indent="-342900" lvl="0" marL="342900">
              <a:buAutoNum type="arabicPeriod"/>
            </a:pPr>
            <a:r>
              <a:rPr b="1"/>
              <a:t>Review</a:t>
            </a:r>
            <a:r>
              <a:rPr/>
              <a:t> (Mensch prüft Architektur, Security, Edge Cases)</a:t>
            </a:r>
          </a:p>
          <a:p>
            <a:pPr indent="-342900" lvl="0" marL="342900">
              <a:buAutoNum type="arabicPeriod"/>
            </a:pPr>
            <a:r>
              <a:rPr b="1"/>
              <a:t>Stabilisieren</a:t>
            </a:r>
            <a:r>
              <a:rPr/>
              <a:t> (Refactor, Naming, Doku)</a:t>
            </a:r>
          </a:p>
        </p:txBody>
      </p:sp>
      <p:sp>
        <p:nvSpPr>
          <p:cNvPr name="AutoShape 2" id="10102"/>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03" name="Title 1"/>
          <p:cNvSpPr>
            <a:spLocks noGrp="1"/>
          </p:cNvSpPr>
          <p:nvPr>
            <p:ph type="title"/>
          </p:nvPr>
        </p:nvSpPr>
        <p:spPr/>
        <p:txBody>
          <a:bodyPr/>
          <a:lstStyle/>
          <a:p>
            <a:pPr indent="0" lvl="0" marL="0">
              <a:buNone/>
            </a:pPr>
            <a:r>
              <a:rPr/>
              <a:t>Prompting-Beispiele</a:t>
            </a:r>
          </a:p>
        </p:txBody>
      </p:sp>
      <p:sp>
        <p:nvSpPr>
          <p:cNvPr id="10104" name="Content Placeholder 2"/>
          <p:cNvSpPr>
            <a:spLocks noGrp="1"/>
          </p:cNvSpPr>
          <p:nvPr>
            <p:ph idx="1"/>
          </p:nvPr>
        </p:nvSpPr>
        <p:spPr/>
        <p:txBody>
          <a:bodyPr/>
          <a:lstStyle/>
          <a:p>
            <a:pPr lvl="0"/>
            <a:r>
              <a:rPr b="1"/>
              <a:t>Implementierung</a:t>
            </a:r>
          </a:p>
          <a:p>
            <a:pPr lvl="1"/>
            <a:r>
              <a:rPr/>
              <a:t>Feature X inkl. Frontend, Backend, Migration, Tests</a:t>
            </a:r>
          </a:p>
          <a:p>
            <a:pPr lvl="1"/>
            <a:r>
              <a:rPr/>
              <a:t>Android App mit identischen Features wie Web</a:t>
            </a:r>
          </a:p>
          <a:p>
            <a:pPr lvl="0"/>
            <a:r>
              <a:rPr b="1"/>
              <a:t>Qualität &amp; Fixes</a:t>
            </a:r>
          </a:p>
          <a:p>
            <a:pPr lvl="1"/>
            <a:r>
              <a:rPr/>
              <a:t>Behebe alle Sonar Findings</a:t>
            </a:r>
          </a:p>
          <a:p>
            <a:pPr lvl="1"/>
            <a:r>
              <a:rPr/>
              <a:t>Refactor: bessere Testbarkeit, einheitliche Struktur</a:t>
            </a:r>
          </a:p>
          <a:p>
            <a:pPr lvl="0"/>
            <a:r>
              <a:rPr b="1"/>
              <a:t>Testing</a:t>
            </a:r>
          </a:p>
          <a:p>
            <a:pPr lvl="1"/>
            <a:r>
              <a:rPr/>
              <a:t>Cypress E2E Tests, Coverage &gt; 80%</a:t>
            </a:r>
          </a:p>
          <a:p>
            <a:pPr lvl="0"/>
            <a:r>
              <a:rPr b="1"/>
              <a:t>DevOps &amp; Doku</a:t>
            </a:r>
          </a:p>
          <a:p>
            <a:pPr lvl="1"/>
            <a:r>
              <a:rPr/>
              <a:t>User Guide, Architekturdiagramm</a:t>
            </a:r>
          </a:p>
          <a:p>
            <a:pPr lvl="1"/>
            <a:r>
              <a:rPr/>
              <a:t>AWS Deployment</a:t>
            </a:r>
          </a:p>
        </p:txBody>
      </p:sp>
      <p:sp>
        <p:nvSpPr>
          <p:cNvPr name="AutoShape 2" id="10105"/>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06" name="Title 1"/>
          <p:cNvSpPr>
            <a:spLocks noGrp="1"/>
          </p:cNvSpPr>
          <p:nvPr>
            <p:ph type="title"/>
          </p:nvPr>
        </p:nvSpPr>
        <p:spPr/>
        <p:txBody>
          <a:bodyPr/>
          <a:lstStyle/>
          <a:p>
            <a:pPr indent="0" lvl="0" marL="0">
              <a:buNone/>
            </a:pPr>
            <a:r>
              <a:rPr/>
              <a:t>Junie (IDE-zentriert)</a:t>
            </a:r>
          </a:p>
        </p:txBody>
      </p:sp>
      <p:sp>
        <p:nvSpPr>
          <p:cNvPr id="10107" name="Content Placeholder 2"/>
          <p:cNvSpPr>
            <a:spLocks noGrp="1"/>
          </p:cNvSpPr>
          <p:nvPr>
            <p:ph idx="1" sz="half"/>
          </p:nvPr>
        </p:nvSpPr>
        <p:spPr/>
        <p:txBody>
          <a:bodyPr/>
          <a:lstStyle/>
          <a:p>
            <a:pPr lvl="0"/>
            <a:r>
              <a:rPr b="1"/>
              <a:t>Stark</a:t>
            </a:r>
            <a:r>
              <a:rPr/>
              <a:t>, wenn der Code-Kontext entscheidend ist</a:t>
            </a:r>
          </a:p>
          <a:p>
            <a:pPr lvl="1"/>
            <a:r>
              <a:rPr/>
              <a:t>Abhängigkeiten, Build-Fehler, Tests, Refactorings</a:t>
            </a:r>
          </a:p>
          <a:p>
            <a:pPr lvl="0"/>
            <a:r>
              <a:rPr b="1"/>
              <a:t>Schnell</a:t>
            </a:r>
            <a:r>
              <a:rPr/>
              <a:t>, weil Feedback Loop kurz ist</a:t>
            </a:r>
          </a:p>
          <a:p>
            <a:pPr lvl="0"/>
            <a:r>
              <a:rPr b="1"/>
              <a:t>Ideal</a:t>
            </a:r>
            <a:r>
              <a:rPr/>
              <a:t> für: Implementierung, Fixes, Testausbau</a:t>
            </a:r>
          </a:p>
        </p:txBody>
      </p:sp>
      <p:pic>
        <p:nvPicPr>
          <p:cNvPr descr="files/images/IntellJ.png" id="10108" name="Picture 1"/>
          <p:cNvPicPr>
            <a:picLocks noChangeAspect="1" noGrp="1"/>
          </p:cNvPicPr>
          <p:nvPr/>
        </p:nvPicPr>
        <p:blipFill>
          <a:blip r:embed="rId3"/>
          <a:stretch>
            <a:fillRect/>
          </a:stretch>
        </p:blipFill>
        <p:spPr bwMode="auto">
          <a:xfrm>
            <a:off x="5664200" y="2806700"/>
            <a:ext cx="4826000" cy="2908300"/>
          </a:xfrm>
          <a:prstGeom prst="rect">
            <a:avLst/>
          </a:prstGeom>
          <a:noFill/>
          <a:ln w="9525">
            <a:noFill/>
            <a:headEnd/>
            <a:tailEnd/>
          </a:ln>
        </p:spPr>
      </p:pic>
      <p:sp>
        <p:nvSpPr>
          <p:cNvPr name="AutoShape 2" id="10109"/>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10" name="Title 1"/>
          <p:cNvSpPr>
            <a:spLocks noGrp="1"/>
          </p:cNvSpPr>
          <p:nvPr>
            <p:ph type="title"/>
          </p:nvPr>
        </p:nvSpPr>
        <p:spPr/>
        <p:txBody>
          <a:bodyPr/>
          <a:lstStyle/>
          <a:p>
            <a:pPr indent="0" lvl="0" marL="0">
              <a:buNone/>
            </a:pPr>
            <a:r>
              <a:rPr/>
              <a:t>ChatGPT (extern &amp; beratend)</a:t>
            </a:r>
          </a:p>
        </p:txBody>
      </p:sp>
      <p:sp>
        <p:nvSpPr>
          <p:cNvPr id="10111" name="Content Placeholder 2"/>
          <p:cNvSpPr>
            <a:spLocks noGrp="1"/>
          </p:cNvSpPr>
          <p:nvPr>
            <p:ph idx="1" sz="half"/>
          </p:nvPr>
        </p:nvSpPr>
        <p:spPr/>
        <p:txBody>
          <a:bodyPr/>
          <a:lstStyle/>
          <a:p>
            <a:pPr lvl="0"/>
            <a:r>
              <a:rPr b="1"/>
              <a:t>Stark</a:t>
            </a:r>
            <a:r>
              <a:rPr/>
              <a:t>, wenn es um Alternativen/Reviews geht</a:t>
            </a:r>
          </a:p>
          <a:p>
            <a:pPr lvl="1"/>
            <a:r>
              <a:rPr/>
              <a:t>Architektur/UX Feedback, Tradeoffs, Kommunikation</a:t>
            </a:r>
          </a:p>
          <a:p>
            <a:pPr lvl="0"/>
            <a:r>
              <a:rPr b="1"/>
              <a:t>Ideal</a:t>
            </a:r>
            <a:r>
              <a:rPr/>
              <a:t> für: Konzept, UX, Doku, Präsentationen</a:t>
            </a:r>
          </a:p>
          <a:p>
            <a:pPr lvl="0"/>
            <a:r>
              <a:rPr b="1"/>
              <a:t>Achtung</a:t>
            </a:r>
            <a:r>
              <a:rPr/>
              <a:t>: Kein direkter Code-Zugriff → Inputs präzise liefern</a:t>
            </a:r>
          </a:p>
        </p:txBody>
      </p:sp>
      <p:pic>
        <p:nvPicPr>
          <p:cNvPr descr="files/images/ChatGpt.png" id="10112" name="Picture 1"/>
          <p:cNvPicPr>
            <a:picLocks noChangeAspect="1" noGrp="1"/>
          </p:cNvPicPr>
          <p:nvPr/>
        </p:nvPicPr>
        <p:blipFill>
          <a:blip r:embed="rId3"/>
          <a:stretch>
            <a:fillRect/>
          </a:stretch>
        </p:blipFill>
        <p:spPr bwMode="auto">
          <a:xfrm>
            <a:off x="5664200" y="2552700"/>
            <a:ext cx="4826000" cy="3403600"/>
          </a:xfrm>
          <a:prstGeom prst="rect">
            <a:avLst/>
          </a:prstGeom>
          <a:noFill/>
          <a:ln w="9525">
            <a:noFill/>
            <a:headEnd/>
            <a:tailEnd/>
          </a:ln>
        </p:spPr>
      </p:pic>
      <p:sp>
        <p:nvSpPr>
          <p:cNvPr name="AutoShape 2" id="10113"/>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14" name="Title 1"/>
          <p:cNvSpPr>
            <a:spLocks noGrp="1"/>
          </p:cNvSpPr>
          <p:nvPr>
            <p:ph type="title"/>
          </p:nvPr>
        </p:nvSpPr>
        <p:spPr/>
        <p:txBody>
          <a:bodyPr/>
          <a:lstStyle/>
          <a:p>
            <a:pPr indent="0" lvl="0" marL="0">
              <a:buNone/>
            </a:pPr>
            <a:r>
              <a:rPr/>
              <a:t>UX-Verbesserung durch ChatGPT</a:t>
            </a:r>
          </a:p>
        </p:txBody>
      </p:sp>
      <p:pic>
        <p:nvPicPr>
          <p:cNvPr descr="files/images/DashboardBefore.png" id="10115" name="Picture 1"/>
          <p:cNvPicPr>
            <a:picLocks noChangeAspect="1" noGrp="1"/>
          </p:cNvPicPr>
          <p:nvPr/>
        </p:nvPicPr>
        <p:blipFill>
          <a:blip r:embed="rId3"/>
          <a:stretch>
            <a:fillRect/>
          </a:stretch>
        </p:blipFill>
        <p:spPr bwMode="auto">
          <a:xfrm>
            <a:off x="304800" y="2933700"/>
            <a:ext cx="4826000" cy="2133600"/>
          </a:xfrm>
          <a:prstGeom prst="rect">
            <a:avLst/>
          </a:prstGeom>
          <a:noFill/>
          <a:ln w="9525">
            <a:noFill/>
            <a:headEnd/>
            <a:tailEnd/>
          </a:ln>
        </p:spPr>
      </p:pic>
      <p:sp>
        <p:nvSpPr>
          <p:cNvPr id="10116" name="TextBox 3"/>
          <p:cNvSpPr txBox="1"/>
          <p:nvPr>
            <p:ph idx="1"/>
          </p:nvPr>
        </p:nvSpPr>
        <p:spPr>
          <a:xfrm>
            <a:off x="304800" y="6121400"/>
            <a:ext cx="4826000" cy="508000"/>
          </a:xfrm>
          <a:prstGeom prst="rect">
            <a:avLst/>
          </a:prstGeom>
          <a:noFill/>
        </p:spPr>
        <p:txBody>
          <a:bodyPr/>
          <a:lstStyle/>
          <a:p>
            <a:pPr algn="ctr" indent="0" lvl="0" marL="0">
              <a:buNone/>
            </a:pPr>
            <a:r>
              <a:rPr/>
              <a:t>Ausgangslage</a:t>
            </a:r>
          </a:p>
        </p:txBody>
      </p:sp>
      <p:pic>
        <p:nvPicPr>
          <p:cNvPr descr="files/images/DashboardProposal.png" id="10117" name="Picture 1"/>
          <p:cNvPicPr>
            <a:picLocks noChangeAspect="1" noGrp="1"/>
          </p:cNvPicPr>
          <p:nvPr/>
        </p:nvPicPr>
        <p:blipFill>
          <a:blip r:embed="rId4"/>
          <a:stretch>
            <a:fillRect/>
          </a:stretch>
        </p:blipFill>
        <p:spPr bwMode="auto">
          <a:xfrm>
            <a:off x="5664200" y="2387600"/>
            <a:ext cx="4826000" cy="3213100"/>
          </a:xfrm>
          <a:prstGeom prst="rect">
            <a:avLst/>
          </a:prstGeom>
          <a:noFill/>
          <a:ln w="9525">
            <a:noFill/>
            <a:headEnd/>
            <a:tailEnd/>
          </a:ln>
        </p:spPr>
      </p:pic>
      <p:sp>
        <p:nvSpPr>
          <p:cNvPr id="10118" name="TextBox 3"/>
          <p:cNvSpPr txBox="1"/>
          <p:nvPr>
            <p:ph idx="1"/>
          </p:nvPr>
        </p:nvSpPr>
        <p:spPr>
          <a:xfrm>
            <a:off x="5664200" y="6121400"/>
            <a:ext cx="4826000" cy="508000"/>
          </a:xfrm>
          <a:prstGeom prst="rect">
            <a:avLst/>
          </a:prstGeom>
          <a:noFill/>
        </p:spPr>
        <p:txBody>
          <a:bodyPr/>
          <a:lstStyle/>
          <a:p>
            <a:pPr algn="ctr" indent="0" lvl="0" marL="0">
              <a:buNone/>
            </a:pPr>
            <a:r>
              <a:rPr/>
              <a:t>Design-Vorschlag</a:t>
            </a:r>
          </a:p>
        </p:txBody>
      </p:sp>
      <p:sp>
        <p:nvSpPr>
          <p:cNvPr name="AutoShape 2" id="10119"/>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20" name="Title 1"/>
          <p:cNvSpPr>
            <a:spLocks noGrp="1"/>
          </p:cNvSpPr>
          <p:nvPr>
            <p:ph type="title"/>
          </p:nvPr>
        </p:nvSpPr>
        <p:spPr/>
        <p:txBody>
          <a:bodyPr/>
          <a:lstStyle/>
          <a:p>
            <a:pPr indent="0" lvl="0" marL="0">
              <a:buNone/>
            </a:pPr>
            <a:r>
              <a:rPr/>
              <a:t>Resultat</a:t>
            </a:r>
          </a:p>
        </p:txBody>
      </p:sp>
      <p:sp>
        <p:nvSpPr>
          <p:cNvPr id="10121" name="Content Placeholder 2"/>
          <p:cNvSpPr>
            <a:spLocks noGrp="1"/>
          </p:cNvSpPr>
          <p:nvPr>
            <p:ph idx="1"/>
          </p:nvPr>
        </p:nvSpPr>
        <p:spPr/>
        <p:txBody>
          <a:bodyPr/>
          <a:lstStyle/>
          <a:p>
            <a:pPr lvl="0"/>
            <a:r>
              <a:rPr b="1"/>
              <a:t>Modernes UI</a:t>
            </a:r>
            <a:r>
              <a:rPr/>
              <a:t> und konsistente UX</a:t>
            </a:r>
          </a:p>
          <a:p>
            <a:pPr lvl="0"/>
            <a:r>
              <a:rPr b="1"/>
              <a:t>Aktueller Tech Stack</a:t>
            </a:r>
            <a:r>
              <a:rPr/>
              <a:t> (Angular/Spring Boot/Android-Compose)</a:t>
            </a:r>
          </a:p>
          <a:p>
            <a:pPr lvl="0"/>
            <a:r>
              <a:rPr b="1"/>
              <a:t>Hohe Code-Qualität</a:t>
            </a:r>
            <a:r>
              <a:rPr/>
              <a:t> (Sonar/Qodana)</a:t>
            </a:r>
          </a:p>
          <a:p>
            <a:pPr lvl="0"/>
            <a:r>
              <a:rPr b="1"/>
              <a:t>Automatisierte Tests</a:t>
            </a:r>
            <a:r>
              <a:rPr/>
              <a:t> (Backend + UI E2E)</a:t>
            </a:r>
          </a:p>
          <a:p>
            <a:pPr lvl="0"/>
            <a:r>
              <a:rPr b="1"/>
              <a:t>Automatisierte Pipelines</a:t>
            </a:r>
            <a:r>
              <a:rPr/>
              <a:t> (Build/Test)</a:t>
            </a:r>
          </a:p>
          <a:p>
            <a:pPr lvl="0"/>
            <a:r>
              <a:rPr b="1"/>
              <a:t>Erfahrung</a:t>
            </a:r>
            <a:r>
              <a:rPr/>
              <a:t>: deutlich schneller als klassischer Ansatz (&gt; Faktor 2)</a:t>
            </a:r>
          </a:p>
          <a:p>
            <a:pPr lvl="0"/>
            <a:r>
              <a:rPr b="1"/>
              <a:t>Bonus</a:t>
            </a:r>
            <a:r>
              <a:rPr/>
              <a:t>: schnellere Einarbeitung in neue Technologien</a:t>
            </a:r>
          </a:p>
        </p:txBody>
      </p:sp>
      <p:sp>
        <p:nvSpPr>
          <p:cNvPr name="AutoShape 2" id="10122"/>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23" name="Title 1"/>
          <p:cNvSpPr>
            <a:spLocks noGrp="1"/>
          </p:cNvSpPr>
          <p:nvPr>
            <p:ph type="title"/>
          </p:nvPr>
        </p:nvSpPr>
        <p:spPr/>
        <p:txBody>
          <a:bodyPr/>
          <a:lstStyle/>
          <a:p>
            <a:pPr indent="0" lvl="0" marL="0">
              <a:buNone/>
            </a:pPr>
            <a:r>
              <a:rPr/>
              <a:t>Einschränkungen im Firmenumfeld</a:t>
            </a:r>
          </a:p>
        </p:txBody>
      </p:sp>
      <p:sp>
        <p:nvSpPr>
          <p:cNvPr id="10124" name="Content Placeholder 2"/>
          <p:cNvSpPr>
            <a:spLocks noGrp="1"/>
          </p:cNvSpPr>
          <p:nvPr>
            <p:ph idx="1"/>
          </p:nvPr>
        </p:nvSpPr>
        <p:spPr/>
        <p:txBody>
          <a:bodyPr/>
          <a:lstStyle/>
          <a:p>
            <a:pPr lvl="0"/>
            <a:r>
              <a:rPr b="1"/>
              <a:t>Security &amp; Compliance</a:t>
            </a:r>
          </a:p>
          <a:p>
            <a:pPr lvl="1"/>
            <a:r>
              <a:rPr/>
              <a:t>Keine Kundendaten extern, Prompt-Sanitizing</a:t>
            </a:r>
          </a:p>
          <a:p>
            <a:pPr lvl="0"/>
            <a:r>
              <a:rPr b="1"/>
              <a:t>Tool-Vorgaben</a:t>
            </a:r>
          </a:p>
          <a:p>
            <a:pPr lvl="1"/>
            <a:r>
              <a:rPr/>
              <a:t>Freigaben, Policies, On-Prem</a:t>
            </a:r>
          </a:p>
          <a:p>
            <a:pPr lvl="0"/>
            <a:r>
              <a:rPr b="1"/>
              <a:t>Technologie-Gap</a:t>
            </a:r>
          </a:p>
          <a:p>
            <a:pPr lvl="1"/>
            <a:r>
              <a:rPr/>
              <a:t>Verzögerter Zugriff auf aktuelle Modelle/Features</a:t>
            </a:r>
          </a:p>
          <a:p>
            <a:pPr lvl="0"/>
            <a:r>
              <a:rPr b="1"/>
              <a:t>Know-how</a:t>
            </a:r>
          </a:p>
          <a:p>
            <a:pPr lvl="1"/>
            <a:r>
              <a:rPr/>
              <a:t>Prompting-Kompetenz + Code Review bleibt Pflicht</a:t>
            </a:r>
          </a:p>
        </p:txBody>
      </p:sp>
      <p:sp>
        <p:nvSpPr>
          <p:cNvPr name="AutoShape 2" id="10125"/>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26" name="Title 1"/>
          <p:cNvSpPr>
            <a:spLocks noGrp="1"/>
          </p:cNvSpPr>
          <p:nvPr>
            <p:ph type="title"/>
          </p:nvPr>
        </p:nvSpPr>
        <p:spPr/>
        <p:txBody>
          <a:bodyPr/>
          <a:lstStyle/>
          <a:p>
            <a:pPr indent="0" lvl="0" marL="0">
              <a:buNone/>
            </a:pPr>
            <a:r>
              <a:rPr/>
              <a:t>Fazit</a:t>
            </a:r>
          </a:p>
        </p:txBody>
      </p:sp>
      <p:sp>
        <p:nvSpPr>
          <p:cNvPr id="10127" name="Content Placeholder 2"/>
          <p:cNvSpPr>
            <a:spLocks noGrp="1"/>
          </p:cNvSpPr>
          <p:nvPr>
            <p:ph idx="1"/>
          </p:nvPr>
        </p:nvSpPr>
        <p:spPr/>
        <p:txBody>
          <a:bodyPr/>
          <a:lstStyle/>
          <a:p>
            <a:pPr lvl="0"/>
            <a:r>
              <a:rPr b="1"/>
              <a:t>AI ist produktiv</a:t>
            </a:r>
            <a:r>
              <a:rPr/>
              <a:t>: stark bei Prototyp + QA + Refactoring</a:t>
            </a:r>
          </a:p>
          <a:p>
            <a:pPr lvl="0"/>
            <a:r>
              <a:rPr b="1"/>
              <a:t>Junie + ChatGPT</a:t>
            </a:r>
            <a:r>
              <a:rPr/>
              <a:t> ergänzen sich: Implementierung vs. Review/UX/Doku</a:t>
            </a:r>
          </a:p>
          <a:p>
            <a:pPr lvl="0"/>
            <a:r>
              <a:rPr b="1"/>
              <a:t>Weniger Routine</a:t>
            </a:r>
            <a:r>
              <a:rPr/>
              <a:t>, mehr Fokus auf Architektur &amp; Qualität</a:t>
            </a:r>
          </a:p>
          <a:p>
            <a:pPr lvl="0"/>
            <a:r>
              <a:rPr b="1"/>
              <a:t>Ausblick</a:t>
            </a:r>
            <a:r>
              <a:rPr/>
              <a:t>: AI-gestützte Entwicklung wird Standard – Prozesse müssen mitziehen</a:t>
            </a:r>
          </a:p>
          <a:p>
            <a:pPr indent="0" lvl="0" marL="0">
              <a:spcBef>
                <a:spcPts val="3000"/>
              </a:spcBef>
              <a:buNone/>
            </a:pPr>
            <a:r>
              <a:rPr b="1"/>
              <a:t>Schneller bauen. Besser verstehen. Qualität sichern.</a:t>
            </a:r>
          </a:p>
          <a:p>
            <a:pPr indent="0" lvl="0" marL="0">
              <a:spcBef>
                <a:spcPts val="3000"/>
              </a:spcBef>
              <a:buNone/>
            </a:pPr>
            <a:r>
              <a:rPr b="1"/>
              <a:t>Mit Junie AI &amp; ChatGPT</a:t>
            </a:r>
          </a:p>
        </p:txBody>
      </p:sp>
      <p:sp>
        <p:nvSpPr>
          <p:cNvPr name="AutoShape 2" id="10128"/>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29" name="Title 1"/>
          <p:cNvSpPr>
            <a:spLocks noGrp="1"/>
          </p:cNvSpPr>
          <p:nvPr>
            <p:ph type="title"/>
          </p:nvPr>
        </p:nvSpPr>
        <p:spPr/>
        <p:txBody>
          <a:bodyPr/>
          <a:lstStyle/>
          <a:p>
            <a:pPr indent="0" lvl="0" marL="0">
              <a:buNone/>
            </a:pPr>
            <a:r>
              <a:rPr/>
              <a:t>Impression</a:t>
            </a:r>
          </a:p>
        </p:txBody>
      </p:sp>
      <p:pic>
        <p:nvPicPr>
          <p:cNvPr descr="files/images/AiRace.png" id="10130" name="Picture 1"/>
          <p:cNvPicPr>
            <a:picLocks noChangeAspect="1" noGrp="1"/>
          </p:cNvPicPr>
          <p:nvPr/>
        </p:nvPicPr>
        <p:blipFill>
          <a:blip r:embed="rId2"/>
          <a:stretch>
            <a:fillRect/>
          </a:stretch>
        </p:blipFill>
        <p:spPr bwMode="auto">
          <a:xfrm>
            <a:off x="304800" y="2387600"/>
            <a:ext cx="4826000" cy="3213100"/>
          </a:xfrm>
          <a:prstGeom prst="rect">
            <a:avLst/>
          </a:prstGeom>
          <a:noFill/>
          <a:ln w="9525">
            <a:noFill/>
            <a:headEnd/>
            <a:tailEnd/>
          </a:ln>
        </p:spPr>
      </p:pic>
      <p:sp>
        <p:nvSpPr>
          <p:cNvPr id="10131" name="TextBox 3"/>
          <p:cNvSpPr txBox="1"/>
          <p:nvPr>
            <p:ph idx="1"/>
          </p:nvPr>
        </p:nvSpPr>
        <p:spPr>
          <a:xfrm>
            <a:off x="304800" y="6121400"/>
            <a:ext cx="4826000" cy="508000"/>
          </a:xfrm>
          <a:prstGeom prst="rect">
            <a:avLst/>
          </a:prstGeom>
          <a:noFill/>
        </p:spPr>
        <p:txBody>
          <a:bodyPr/>
          <a:lstStyle/>
          <a:p>
            <a:pPr algn="ctr" indent="0" lvl="0" marL="0">
              <a:buNone/>
            </a:pPr>
            <a:r>
              <a:rPr/>
              <a:t>Start</a:t>
            </a:r>
          </a:p>
        </p:txBody>
      </p:sp>
      <p:pic>
        <p:nvPicPr>
          <p:cNvPr descr="files/images/AiRaceFinal.png" id="10132" name="Picture 1"/>
          <p:cNvPicPr>
            <a:picLocks noChangeAspect="1" noGrp="1"/>
          </p:cNvPicPr>
          <p:nvPr/>
        </p:nvPicPr>
        <p:blipFill>
          <a:blip r:embed="rId3"/>
          <a:stretch>
            <a:fillRect/>
          </a:stretch>
        </p:blipFill>
        <p:spPr bwMode="auto">
          <a:xfrm>
            <a:off x="5664200" y="2387600"/>
            <a:ext cx="4826000" cy="3213100"/>
          </a:xfrm>
          <a:prstGeom prst="rect">
            <a:avLst/>
          </a:prstGeom>
          <a:noFill/>
          <a:ln w="9525">
            <a:noFill/>
            <a:headEnd/>
            <a:tailEnd/>
          </a:ln>
        </p:spPr>
      </p:pic>
      <p:sp>
        <p:nvSpPr>
          <p:cNvPr id="10133" name="TextBox 3"/>
          <p:cNvSpPr txBox="1"/>
          <p:nvPr>
            <p:ph idx="1"/>
          </p:nvPr>
        </p:nvSpPr>
        <p:spPr>
          <a:xfrm>
            <a:off x="5664200" y="6121400"/>
            <a:ext cx="4826000" cy="508000"/>
          </a:xfrm>
          <a:prstGeom prst="rect">
            <a:avLst/>
          </a:prstGeom>
          <a:noFill/>
        </p:spPr>
        <p:txBody>
          <a:bodyPr/>
          <a:lstStyle/>
          <a:p>
            <a:pPr algn="ctr" indent="0" lvl="0" marL="0">
              <a:buNone/>
            </a:pPr>
            <a:r>
              <a:rPr/>
              <a:t>Etappenziel</a:t>
            </a:r>
          </a:p>
        </p:txBody>
      </p:sp>
      <p:sp>
        <p:nvSpPr>
          <p:cNvPr name="AutoShape 2" id="10134"/>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67" name="Title 1"/>
          <p:cNvSpPr>
            <a:spLocks noGrp="1"/>
          </p:cNvSpPr>
          <p:nvPr>
            <p:ph type="title"/>
          </p:nvPr>
        </p:nvSpPr>
        <p:spPr/>
        <p:txBody>
          <a:bodyPr/>
          <a:lstStyle/>
          <a:p>
            <a:pPr indent="0" lvl="0" marL="0">
              <a:buNone/>
            </a:pPr>
            <a:r>
              <a:rPr/>
              <a:t>Ziel &amp; Takeaways</a:t>
            </a:r>
          </a:p>
        </p:txBody>
      </p:sp>
      <p:sp>
        <p:nvSpPr>
          <p:cNvPr id="10068" name="Content Placeholder 2"/>
          <p:cNvSpPr>
            <a:spLocks noGrp="1"/>
          </p:cNvSpPr>
          <p:nvPr>
            <p:ph idx="1"/>
          </p:nvPr>
        </p:nvSpPr>
        <p:spPr/>
        <p:txBody>
          <a:bodyPr/>
          <a:lstStyle/>
          <a:p>
            <a:pPr lvl="0"/>
            <a:r>
              <a:rPr b="1"/>
              <a:t>Was du siehst:</a:t>
            </a:r>
            <a:r>
              <a:rPr/>
              <a:t> Web + Android App, gleiches Backend</a:t>
            </a:r>
          </a:p>
          <a:p>
            <a:pPr lvl="0"/>
            <a:r>
              <a:rPr b="1"/>
              <a:t>Was du mitnimmst:</a:t>
            </a:r>
          </a:p>
          <a:p>
            <a:pPr lvl="1"/>
            <a:r>
              <a:rPr/>
              <a:t>AI beschleunigt Umsetzung und QA massiv</a:t>
            </a:r>
          </a:p>
          <a:p>
            <a:pPr lvl="1"/>
            <a:r>
              <a:rPr b="1"/>
              <a:t>Junie</a:t>
            </a:r>
            <a:r>
              <a:rPr/>
              <a:t> = IDE-nah (Code/Test/Refactoring)</a:t>
            </a:r>
          </a:p>
          <a:p>
            <a:pPr lvl="1"/>
            <a:r>
              <a:rPr b="1"/>
              <a:t>ChatGPT</a:t>
            </a:r>
            <a:r>
              <a:rPr/>
              <a:t> = Konzept/UX/Review/Doku</a:t>
            </a:r>
          </a:p>
          <a:p>
            <a:pPr lvl="1"/>
            <a:r>
              <a:rPr b="1"/>
              <a:t>Verantwortung bleibt beim Entwickler</a:t>
            </a:r>
          </a:p>
        </p:txBody>
      </p:sp>
      <p:sp>
        <p:nvSpPr>
          <p:cNvPr name="AutoShape 2" id="10069"/>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35" name="Title 1"/>
          <p:cNvSpPr>
            <a:spLocks noGrp="1"/>
          </p:cNvSpPr>
          <p:nvPr>
            <p:ph type="title"/>
          </p:nvPr>
        </p:nvSpPr>
        <p:spPr/>
        <p:txBody>
          <a:bodyPr/>
          <a:lstStyle/>
          <a:p>
            <a:pPr indent="0" lvl="0" marL="0">
              <a:buNone/>
            </a:pPr>
            <a:r>
              <a:rPr/>
              <a:t>Fragen</a:t>
            </a:r>
          </a:p>
        </p:txBody>
      </p:sp>
      <p:sp>
        <p:nvSpPr>
          <p:cNvPr name="AutoShape 2" id="10136"/>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37" name="Title 1"/>
          <p:cNvSpPr>
            <a:spLocks noGrp="1"/>
          </p:cNvSpPr>
          <p:nvPr>
            <p:ph type="title"/>
          </p:nvPr>
        </p:nvSpPr>
        <p:spPr/>
        <p:txBody>
          <a:bodyPr/>
          <a:lstStyle/>
          <a:p>
            <a:pPr indent="0" lvl="0" marL="0">
              <a:buNone/>
            </a:pPr>
            <a:r>
              <a:rPr/>
              <a:t>Anhang</a:t>
            </a:r>
          </a:p>
        </p:txBody>
      </p:sp>
      <p:sp>
        <p:nvSpPr>
          <p:cNvPr name="AutoShape 2" id="10138"/>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39" name="Title 1"/>
          <p:cNvSpPr>
            <a:spLocks noGrp="1"/>
          </p:cNvSpPr>
          <p:nvPr>
            <p:ph type="title"/>
          </p:nvPr>
        </p:nvSpPr>
        <p:spPr/>
        <p:txBody>
          <a:bodyPr/>
          <a:lstStyle/>
          <a:p>
            <a:pPr indent="0" lvl="0" marL="0">
              <a:buNone/>
            </a:pPr>
            <a:r>
              <a:rPr/>
              <a:t>Links</a:t>
            </a:r>
          </a:p>
        </p:txBody>
      </p:sp>
      <p:sp>
        <p:nvSpPr>
          <p:cNvPr id="10140" name="Content Placeholder 2"/>
          <p:cNvSpPr>
            <a:spLocks noGrp="1"/>
          </p:cNvSpPr>
          <p:nvPr>
            <p:ph idx="1"/>
          </p:nvPr>
        </p:nvSpPr>
        <p:spPr/>
        <p:txBody>
          <a:bodyPr/>
          <a:lstStyle/>
          <a:p>
            <a:pPr lvl="0"/>
            <a:r>
              <a:rPr>
                <a:hlinkClick r:id="rId2"/>
              </a:rPr>
              <a:t>https://www.goodone.ch</a:t>
            </a:r>
          </a:p>
          <a:p>
            <a:pPr lvl="0"/>
            <a:r>
              <a:rPr>
                <a:hlinkClick r:id="rId3"/>
              </a:rPr>
              <a:t>https://github.com/JuergGood/angularai.git</a:t>
            </a:r>
          </a:p>
          <a:p>
            <a:pPr lvl="0"/>
            <a:r>
              <a:rPr>
                <a:hlinkClick r:id="rId4"/>
              </a:rPr>
              <a:t>https://sonarcloud.io/summary/overall?id=JuergGood_angularai</a:t>
            </a:r>
          </a:p>
        </p:txBody>
      </p:sp>
      <p:sp>
        <p:nvSpPr>
          <p:cNvPr name="AutoShape 2" id="10141"/>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42" name="Title 1"/>
          <p:cNvSpPr>
            <a:spLocks noGrp="1"/>
          </p:cNvSpPr>
          <p:nvPr>
            <p:ph type="title"/>
          </p:nvPr>
        </p:nvSpPr>
        <p:spPr/>
        <p:txBody>
          <a:bodyPr/>
          <a:lstStyle/>
          <a:p>
            <a:pPr indent="0" lvl="0" marL="0">
              <a:buNone/>
            </a:pPr>
            <a:r>
              <a:rPr/>
              <a:t>Architektur – Logisch</a:t>
            </a:r>
          </a:p>
        </p:txBody>
      </p:sp>
      <p:sp>
        <p:nvSpPr>
          <p:cNvPr id="10143" name="Content Placeholder 2"/>
          <p:cNvSpPr>
            <a:spLocks noGrp="1"/>
          </p:cNvSpPr>
          <p:nvPr>
            <p:ph idx="1"/>
          </p:nvPr>
        </p:nvSpPr>
        <p:spPr/>
        <p:txBody>
          <a:bodyPr/>
          <a:lstStyle/>
          <a:p>
            <a:pPr lvl="0"/>
            <a:r>
              <a:rPr b="1"/>
              <a:t>Clients</a:t>
            </a:r>
          </a:p>
          <a:p>
            <a:pPr lvl="1"/>
            <a:r>
              <a:rPr/>
              <a:t>Angular Web-UI</a:t>
            </a:r>
          </a:p>
          <a:p>
            <a:pPr lvl="1"/>
            <a:r>
              <a:rPr/>
              <a:t>Android App (Jetpack Compose)</a:t>
            </a:r>
          </a:p>
          <a:p>
            <a:pPr lvl="1"/>
            <a:r>
              <a:rPr/>
              <a:t>Testdaten-Generator</a:t>
            </a:r>
          </a:p>
          <a:p>
            <a:pPr lvl="0"/>
            <a:r>
              <a:rPr b="1"/>
              <a:t>Backend</a:t>
            </a:r>
          </a:p>
          <a:p>
            <a:pPr lvl="1"/>
            <a:r>
              <a:rPr/>
              <a:t>Java, Spring Boot REST API</a:t>
            </a:r>
          </a:p>
          <a:p>
            <a:pPr lvl="0"/>
            <a:r>
              <a:rPr b="1"/>
              <a:t>Persistenz</a:t>
            </a:r>
          </a:p>
          <a:p>
            <a:pPr lvl="1"/>
            <a:r>
              <a:rPr/>
              <a:t>PostgreSQL (AWS RDS)</a:t>
            </a:r>
          </a:p>
          <a:p>
            <a:pPr lvl="1"/>
            <a:r>
              <a:rPr/>
              <a:t>Lokal: H2</a:t>
            </a:r>
          </a:p>
        </p:txBody>
      </p:sp>
      <p:sp>
        <p:nvSpPr>
          <p:cNvPr name="AutoShape 2" id="10144"/>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45" name="Title 1"/>
          <p:cNvSpPr>
            <a:spLocks noGrp="1"/>
          </p:cNvSpPr>
          <p:nvPr>
            <p:ph type="title"/>
          </p:nvPr>
        </p:nvSpPr>
        <p:spPr/>
        <p:txBody>
          <a:bodyPr/>
          <a:lstStyle/>
          <a:p>
            <a:pPr indent="0" lvl="0" marL="0">
              <a:buNone/>
            </a:pPr>
            <a:r>
              <a:rPr/>
              <a:t>QA Artefakte (Beispiele)</a:t>
            </a:r>
          </a:p>
        </p:txBody>
      </p:sp>
      <p:sp>
        <p:nvSpPr>
          <p:cNvPr name="AutoShape 2" id="10146"/>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47" name="Title 1"/>
          <p:cNvSpPr>
            <a:spLocks noGrp="1"/>
          </p:cNvSpPr>
          <p:nvPr>
            <p:ph type="title"/>
          </p:nvPr>
        </p:nvSpPr>
        <p:spPr/>
        <p:txBody>
          <a:bodyPr/>
          <a:lstStyle/>
          <a:p>
            <a:pPr indent="0" lvl="0" marL="0">
              <a:buNone/>
            </a:pPr>
            <a:r>
              <a:rPr/>
              <a:t>Cypress Report</a:t>
            </a:r>
          </a:p>
        </p:txBody>
      </p:sp>
      <p:pic>
        <p:nvPicPr>
          <p:cNvPr descr="files/images/CypressTests.png" id="10148" name="Picture 1"/>
          <p:cNvPicPr>
            <a:picLocks noChangeAspect="1" noGrp="1"/>
          </p:cNvPicPr>
          <p:nvPr/>
        </p:nvPicPr>
        <p:blipFill>
          <a:blip r:embed="rId2"/>
          <a:stretch>
            <a:fillRect/>
          </a:stretch>
        </p:blipFill>
        <p:spPr bwMode="auto">
          <a:xfrm>
            <a:off x="152400" y="0"/>
            <a:ext cx="8826500" cy="4635500"/>
          </a:xfrm>
          <a:prstGeom prst="rect">
            <a:avLst/>
          </a:prstGeom>
          <a:noFill/>
          <a:ln w="9525">
            <a:noFill/>
            <a:headEnd/>
            <a:tailEnd/>
          </a:ln>
        </p:spPr>
      </p:pic>
      <p:sp>
        <p:nvSpPr>
          <p:cNvPr id="10149" name="TextBox 3"/>
          <p:cNvSpPr txBox="1"/>
          <p:nvPr>
            <p:ph idx="1"/>
          </p:nvPr>
        </p:nvSpPr>
        <p:spPr>
          <a:xfrm>
            <a:off x="0" y="4635500"/>
            <a:ext cx="9144000" cy="508000"/>
          </a:xfrm>
          <a:prstGeom prst="rect">
            <a:avLst/>
          </a:prstGeom>
          <a:noFill/>
        </p:spPr>
        <p:txBody>
          <a:bodyPr/>
          <a:lstStyle/>
          <a:p>
            <a:pPr algn="ctr" indent="0" lvl="0" marL="0">
              <a:buNone/>
            </a:pPr>
            <a:r>
              <a:rPr/>
              <a:t>E2E Tests mit Cypress</a:t>
            </a:r>
          </a:p>
        </p:txBody>
      </p:sp>
      <p:sp>
        <p:nvSpPr>
          <p:cNvPr name="AutoShape 2" id="10150"/>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51" name="Title 1"/>
          <p:cNvSpPr>
            <a:spLocks noGrp="1"/>
          </p:cNvSpPr>
          <p:nvPr>
            <p:ph type="title"/>
          </p:nvPr>
        </p:nvSpPr>
        <p:spPr/>
        <p:txBody>
          <a:bodyPr/>
          <a:lstStyle/>
          <a:p>
            <a:pPr indent="0" lvl="0" marL="0">
              <a:buNone/>
            </a:pPr>
            <a:r>
              <a:rPr/>
              <a:t>Sonar Report</a:t>
            </a:r>
          </a:p>
        </p:txBody>
      </p:sp>
      <p:pic>
        <p:nvPicPr>
          <p:cNvPr descr="files/images/SonarSummary.png" id="10152" name="Picture 1"/>
          <p:cNvPicPr>
            <a:picLocks noChangeAspect="1" noGrp="1"/>
          </p:cNvPicPr>
          <p:nvPr/>
        </p:nvPicPr>
        <p:blipFill>
          <a:blip r:embed="rId2"/>
          <a:stretch>
            <a:fillRect/>
          </a:stretch>
        </p:blipFill>
        <p:spPr bwMode="auto">
          <a:xfrm>
            <a:off x="0" y="0"/>
            <a:ext cx="9144000" cy="4635500"/>
          </a:xfrm>
          <a:prstGeom prst="rect">
            <a:avLst/>
          </a:prstGeom>
          <a:noFill/>
          <a:ln w="9525">
            <a:noFill/>
            <a:headEnd/>
            <a:tailEnd/>
          </a:ln>
        </p:spPr>
      </p:pic>
      <p:sp>
        <p:nvSpPr>
          <p:cNvPr id="10153" name="TextBox 3"/>
          <p:cNvSpPr txBox="1"/>
          <p:nvPr>
            <p:ph idx="1"/>
          </p:nvPr>
        </p:nvSpPr>
        <p:spPr>
          <a:xfrm>
            <a:off x="0" y="4635500"/>
            <a:ext cx="9144000" cy="508000"/>
          </a:xfrm>
          <a:prstGeom prst="rect">
            <a:avLst/>
          </a:prstGeom>
          <a:noFill/>
        </p:spPr>
        <p:txBody>
          <a:bodyPr/>
          <a:lstStyle/>
          <a:p>
            <a:pPr algn="ctr" indent="0" lvl="0" marL="0">
              <a:buNone/>
            </a:pPr>
            <a:r>
              <a:rPr/>
              <a:t>A-Rating, Coverage &gt; 80%</a:t>
            </a:r>
          </a:p>
        </p:txBody>
      </p:sp>
      <p:sp>
        <p:nvSpPr>
          <p:cNvPr name="AutoShape 2" id="10154"/>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55" name="Title 1"/>
          <p:cNvSpPr>
            <a:spLocks noGrp="1"/>
          </p:cNvSpPr>
          <p:nvPr>
            <p:ph type="title"/>
          </p:nvPr>
        </p:nvSpPr>
        <p:spPr/>
        <p:txBody>
          <a:bodyPr/>
          <a:lstStyle/>
          <a:p>
            <a:pPr indent="0" lvl="0" marL="0">
              <a:buNone/>
            </a:pPr>
            <a:r>
              <a:rPr/>
              <a:t>Tech Stack &amp; Umfang</a:t>
            </a:r>
          </a:p>
        </p:txBody>
      </p:sp>
      <p:graphicFrame>
        <p:nvGraphicFramePr>
          <p:cNvPr id="10156" name="Content Placeholder 5"/>
          <p:cNvGraphicFramePr>
            <a:graphicFrameLocks noGrp="1"/>
          </p:cNvGraphicFramePr>
          <p:nvPr>
            <p:ph idx="1"/>
          </p:nvPr>
        </p:nvGraphicFramePr>
        <p:xfrm>
          <a:off x="304800" y="1879600"/>
          <a:ext cx="4826000" cy="4749800"/>
        </p:xfrm>
        <a:graphic>
          <a:graphicData uri="http://schemas.openxmlformats.org/drawingml/2006/table">
            <a:tbl>
              <a:tblPr bandRow="1" firstRow="1">
                <a:tableStyleId>{5C22544A-7EE6-4342-B048-85BDC9FD1C3A}</a:tableStyleId>
              </a:tblPr>
              <a:tblGrid>
                <a:gridCol w="2413000"/>
                <a:gridCol w="2413000"/>
              </a:tblGrid>
              <a:tr h="0">
                <a:tc>
                  <a:txBody>
                    <a:bodyPr/>
                    <a:lstStyle/>
                    <a:p>
                      <a:pPr algn="l" indent="0" lvl="0" marL="0">
                        <a:buNone/>
                      </a:pPr>
                      <a:r>
                        <a:rPr/>
                        <a:t>Ebene</a:t>
                      </a:r>
                    </a:p>
                  </a:txBody>
                  <a:tcPr/>
                </a:tc>
                <a:tc>
                  <a:txBody>
                    <a:bodyPr/>
                    <a:lstStyle/>
                    <a:p>
                      <a:pPr algn="l" indent="0" lvl="0" marL="0">
                        <a:buNone/>
                      </a:pPr>
                      <a:r>
                        <a:rPr/>
                        <a:t>Technologien</a:t>
                      </a:r>
                    </a:p>
                  </a:txBody>
                  <a:tcPr/>
                </a:tc>
              </a:tr>
              <a:tr h="0">
                <a:tc>
                  <a:txBody>
                    <a:bodyPr/>
                    <a:lstStyle/>
                    <a:p>
                      <a:pPr algn="l" indent="0" lvl="0" marL="0">
                        <a:buNone/>
                      </a:pPr>
                      <a:r>
                        <a:rPr b="1"/>
                        <a:t>Backend</a:t>
                      </a:r>
                    </a:p>
                  </a:txBody>
                </a:tc>
                <a:tc>
                  <a:txBody>
                    <a:bodyPr/>
                    <a:lstStyle/>
                    <a:p>
                      <a:pPr algn="l" indent="0" lvl="0" marL="0">
                        <a:buNone/>
                      </a:pPr>
                      <a:r>
                        <a:rPr/>
                        <a:t>Java 21, Spring Boot, JPA, Security, Maven</a:t>
                      </a:r>
                    </a:p>
                  </a:txBody>
                </a:tc>
              </a:tr>
              <a:tr h="0">
                <a:tc>
                  <a:txBody>
                    <a:bodyPr/>
                    <a:lstStyle/>
                    <a:p>
                      <a:pPr algn="l" indent="0" lvl="0" marL="0">
                        <a:buNone/>
                      </a:pPr>
                      <a:r>
                        <a:rPr b="1"/>
                        <a:t>Frontend</a:t>
                      </a:r>
                    </a:p>
                  </a:txBody>
                </a:tc>
                <a:tc>
                  <a:txBody>
                    <a:bodyPr/>
                    <a:lstStyle/>
                    <a:p>
                      <a:pPr algn="l" indent="0" lvl="0" marL="0">
                        <a:buNone/>
                      </a:pPr>
                      <a:r>
                        <a:rPr/>
                        <a:t>Angular, TypeScript, Material, Signals</a:t>
                      </a:r>
                    </a:p>
                  </a:txBody>
                </a:tc>
              </a:tr>
              <a:tr h="0">
                <a:tc>
                  <a:txBody>
                    <a:bodyPr/>
                    <a:lstStyle/>
                    <a:p>
                      <a:pPr algn="l" indent="0" lvl="0" marL="0">
                        <a:buNone/>
                      </a:pPr>
                      <a:r>
                        <a:rPr b="1"/>
                        <a:t>Mobile</a:t>
                      </a:r>
                    </a:p>
                  </a:txBody>
                </a:tc>
                <a:tc>
                  <a:txBody>
                    <a:bodyPr/>
                    <a:lstStyle/>
                    <a:p>
                      <a:pPr algn="l" indent="0" lvl="0" marL="0">
                        <a:buNone/>
                      </a:pPr>
                      <a:r>
                        <a:rPr/>
                        <a:t>Android (Jetpack Compose, Kotlin)</a:t>
                      </a:r>
                    </a:p>
                  </a:txBody>
                </a:tc>
              </a:tr>
              <a:tr h="0">
                <a:tc>
                  <a:txBody>
                    <a:bodyPr/>
                    <a:lstStyle/>
                    <a:p>
                      <a:pPr algn="l" indent="0" lvl="0" marL="0">
                        <a:buNone/>
                      </a:pPr>
                      <a:r>
                        <a:rPr b="1"/>
                        <a:t>DevOps</a:t>
                      </a:r>
                    </a:p>
                  </a:txBody>
                </a:tc>
                <a:tc>
                  <a:txBody>
                    <a:bodyPr/>
                    <a:lstStyle/>
                    <a:p>
                      <a:pPr algn="l" indent="0" lvl="0" marL="0">
                        <a:buNone/>
                      </a:pPr>
                      <a:r>
                        <a:rPr/>
                        <a:t>Docker, AWS RDS/Fargate, SonarCloud</a:t>
                      </a:r>
                    </a:p>
                  </a:txBody>
                </a:tc>
              </a:tr>
            </a:tbl>
          </a:graphicData>
        </a:graphic>
      </p:graphicFrame>
      <p:graphicFrame>
        <p:nvGraphicFramePr>
          <p:cNvPr id="10157" name="Content Placeholder 5"/>
          <p:cNvGraphicFramePr>
            <a:graphicFrameLocks noGrp="1"/>
          </p:cNvGraphicFramePr>
          <p:nvPr>
            <p:ph idx="1"/>
          </p:nvPr>
        </p:nvGraphicFramePr>
        <p:xfrm>
          <a:off x="5664200" y="1879600"/>
          <a:ext cx="4826000" cy="4749800"/>
        </p:xfrm>
        <a:graphic>
          <a:graphicData uri="http://schemas.openxmlformats.org/drawingml/2006/table">
            <a:tbl>
              <a:tblPr bandRow="1" firstRow="1">
                <a:tableStyleId>{5C22544A-7EE6-4342-B048-85BDC9FD1C3A}</a:tableStyleId>
              </a:tblPr>
              <a:tblGrid>
                <a:gridCol w="1600200"/>
                <a:gridCol w="1600200"/>
                <a:gridCol w="1600200"/>
              </a:tblGrid>
              <a:tr h="0">
                <a:tc>
                  <a:txBody>
                    <a:bodyPr/>
                    <a:lstStyle/>
                    <a:p>
                      <a:pPr algn="l" indent="0" lvl="0" marL="0">
                        <a:buNone/>
                      </a:pPr>
                      <a:r>
                        <a:rPr/>
                        <a:t>Komponente</a:t>
                      </a:r>
                    </a:p>
                  </a:txBody>
                  <a:tcPr/>
                </a:tc>
                <a:tc>
                  <a:txBody>
                    <a:bodyPr/>
                    <a:lstStyle/>
                    <a:p>
                      <a:pPr algn="l" indent="0" lvl="0" marL="0">
                        <a:buNone/>
                      </a:pPr>
                      <a:r>
                        <a:rPr/>
                        <a:t>Dateien</a:t>
                      </a:r>
                    </a:p>
                  </a:txBody>
                  <a:tcPr/>
                </a:tc>
                <a:tc>
                  <a:txBody>
                    <a:bodyPr/>
                    <a:lstStyle/>
                    <a:p>
                      <a:pPr algn="l" indent="0" lvl="0" marL="0">
                        <a:buNone/>
                      </a:pPr>
                      <a:r>
                        <a:rPr/>
                        <a:t>Ca. LOC</a:t>
                      </a:r>
                    </a:p>
                  </a:txBody>
                  <a:tcPr/>
                </a:tc>
              </a:tr>
              <a:tr h="0">
                <a:tc>
                  <a:txBody>
                    <a:bodyPr/>
                    <a:lstStyle/>
                    <a:p>
                      <a:pPr algn="l" indent="0" lvl="0" marL="0">
                        <a:buNone/>
                      </a:pPr>
                      <a:r>
                        <a:rPr b="1"/>
                        <a:t>Backend</a:t>
                      </a:r>
                    </a:p>
                  </a:txBody>
                </a:tc>
                <a:tc>
                  <a:txBody>
                    <a:bodyPr/>
                    <a:lstStyle/>
                    <a:p>
                      <a:pPr algn="l" indent="0" lvl="0" marL="0">
                        <a:buNone/>
                      </a:pPr>
                      <a:r>
                        <a:rPr/>
                        <a:t>42</a:t>
                      </a:r>
                    </a:p>
                  </a:txBody>
                </a:tc>
                <a:tc>
                  <a:txBody>
                    <a:bodyPr/>
                    <a:lstStyle/>
                    <a:p>
                      <a:pPr algn="l" indent="0" lvl="0" marL="0">
                        <a:buNone/>
                      </a:pPr>
                      <a:r>
                        <a:rPr/>
                        <a:t>~2’400</a:t>
                      </a:r>
                    </a:p>
                  </a:txBody>
                </a:tc>
              </a:tr>
              <a:tr h="0">
                <a:tc>
                  <a:txBody>
                    <a:bodyPr/>
                    <a:lstStyle/>
                    <a:p>
                      <a:pPr algn="l" indent="0" lvl="0" marL="0">
                        <a:buNone/>
                      </a:pPr>
                      <a:r>
                        <a:rPr b="1"/>
                        <a:t>Frontend</a:t>
                      </a:r>
                    </a:p>
                  </a:txBody>
                </a:tc>
                <a:tc>
                  <a:txBody>
                    <a:bodyPr/>
                    <a:lstStyle/>
                    <a:p>
                      <a:pPr algn="l" indent="0" lvl="0" marL="0">
                        <a:buNone/>
                      </a:pPr>
                      <a:r>
                        <a:rPr/>
                        <a:t>43+</a:t>
                      </a:r>
                    </a:p>
                  </a:txBody>
                </a:tc>
                <a:tc>
                  <a:txBody>
                    <a:bodyPr/>
                    <a:lstStyle/>
                    <a:p>
                      <a:pPr algn="l" indent="0" lvl="0" marL="0">
                        <a:buNone/>
                      </a:pPr>
                      <a:r>
                        <a:rPr/>
                        <a:t>~5’300</a:t>
                      </a:r>
                    </a:p>
                  </a:txBody>
                </a:tc>
              </a:tr>
              <a:tr h="0">
                <a:tc>
                  <a:txBody>
                    <a:bodyPr/>
                    <a:lstStyle/>
                    <a:p>
                      <a:pPr algn="l" indent="0" lvl="0" marL="0">
                        <a:buNone/>
                      </a:pPr>
                      <a:r>
                        <a:rPr b="1"/>
                        <a:t>Android</a:t>
                      </a:r>
                    </a:p>
                  </a:txBody>
                </a:tc>
                <a:tc>
                  <a:txBody>
                    <a:bodyPr/>
                    <a:lstStyle/>
                    <a:p>
                      <a:pPr algn="l" indent="0" lvl="0" marL="0">
                        <a:buNone/>
                      </a:pPr>
                      <a:r>
                        <a:rPr/>
                        <a:t>147</a:t>
                      </a:r>
                    </a:p>
                  </a:txBody>
                </a:tc>
                <a:tc>
                  <a:txBody>
                    <a:bodyPr/>
                    <a:lstStyle/>
                    <a:p>
                      <a:pPr algn="l" indent="0" lvl="0" marL="0">
                        <a:buNone/>
                      </a:pPr>
                      <a:r>
                        <a:rPr/>
                        <a:t>~7’900</a:t>
                      </a:r>
                    </a:p>
                  </a:txBody>
                </a:tc>
              </a:tr>
              <a:tr h="0">
                <a:tc>
                  <a:txBody>
                    <a:bodyPr/>
                    <a:lstStyle/>
                    <a:p>
                      <a:pPr algn="l" indent="0" lvl="0" marL="0">
                        <a:buNone/>
                      </a:pPr>
                      <a:r>
                        <a:rPr b="1"/>
                        <a:t>Total</a:t>
                      </a:r>
                    </a:p>
                  </a:txBody>
                </a:tc>
                <a:tc>
                  <a:txBody>
                    <a:bodyPr/>
                    <a:lstStyle/>
                    <a:p>
                      <a:pPr algn="l" indent="0" lvl="0" marL="0">
                        <a:buNone/>
                      </a:pPr>
                      <a:r>
                        <a:rPr b="1"/>
                        <a:t>~240+</a:t>
                      </a:r>
                    </a:p>
                  </a:txBody>
                </a:tc>
                <a:tc>
                  <a:txBody>
                    <a:bodyPr/>
                    <a:lstStyle/>
                    <a:p>
                      <a:pPr algn="l" indent="0" lvl="0" marL="0">
                        <a:buNone/>
                      </a:pPr>
                      <a:r>
                        <a:rPr b="1"/>
                        <a:t>~16’500+</a:t>
                      </a:r>
                    </a:p>
                  </a:txBody>
                </a:tc>
              </a:tr>
            </a:tbl>
          </a:graphicData>
        </a:graphic>
      </p:graphicFrame>
      <p:sp>
        <p:nvSpPr>
          <p:cNvPr name="AutoShape 2" id="10158"/>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59" name="Title 1"/>
          <p:cNvSpPr>
            <a:spLocks noGrp="1"/>
          </p:cNvSpPr>
          <p:nvPr>
            <p:ph type="title"/>
          </p:nvPr>
        </p:nvSpPr>
        <p:spPr/>
        <p:txBody>
          <a:bodyPr/>
          <a:lstStyle/>
          <a:p>
            <a:pPr indent="0" lvl="0" marL="0">
              <a:buNone/>
            </a:pPr>
            <a:r>
              <a:rPr/>
              <a:t>Qualitätssicherung (QA) KPIs</a:t>
            </a:r>
          </a:p>
        </p:txBody>
      </p:sp>
      <p:graphicFrame>
        <p:nvGraphicFramePr>
          <p:cNvPr id="10160" name="Content Placeholder 5"/>
          <p:cNvGraphicFramePr>
            <a:graphicFrameLocks noGrp="1"/>
          </p:cNvGraphicFramePr>
          <p:nvPr>
            <p:ph idx="1"/>
          </p:nvPr>
        </p:nvGraphicFramePr>
        <p:xfrm>
          <a:off x="0" y="0"/>
          <a:ext cx="9144000" cy="5143500"/>
        </p:xfrm>
        <a:graphic>
          <a:graphicData uri="http://schemas.openxmlformats.org/drawingml/2006/table">
            <a:tbl>
              <a:tblPr bandRow="1" firstRow="1">
                <a:tableStyleId>{5C22544A-7EE6-4342-B048-85BDC9FD1C3A}</a:tableStyleId>
              </a:tblPr>
              <a:tblGrid>
                <a:gridCol w="3048000"/>
                <a:gridCol w="3048000"/>
                <a:gridCol w="3048000"/>
              </a:tblGrid>
              <a:tr h="0">
                <a:tc>
                  <a:txBody>
                    <a:bodyPr/>
                    <a:lstStyle/>
                    <a:p>
                      <a:pPr algn="l" indent="0" lvl="0" marL="0">
                        <a:buNone/>
                      </a:pPr>
                      <a:r>
                        <a:rPr/>
                        <a:t>Bereich</a:t>
                      </a:r>
                    </a:p>
                  </a:txBody>
                  <a:tcPr/>
                </a:tc>
                <a:tc>
                  <a:txBody>
                    <a:bodyPr/>
                    <a:lstStyle/>
                    <a:p>
                      <a:pPr algn="l" indent="0" lvl="0" marL="0">
                        <a:buNone/>
                      </a:pPr>
                      <a:r>
                        <a:rPr/>
                        <a:t>Werkzeuge</a:t>
                      </a:r>
                    </a:p>
                  </a:txBody>
                  <a:tcPr/>
                </a:tc>
                <a:tc>
                  <a:txBody>
                    <a:bodyPr/>
                    <a:lstStyle/>
                    <a:p>
                      <a:pPr algn="l" indent="0" lvl="0" marL="0">
                        <a:buNone/>
                      </a:pPr>
                      <a:r>
                        <a:rPr/>
                        <a:t>Metrik</a:t>
                      </a:r>
                    </a:p>
                  </a:txBody>
                  <a:tcPr/>
                </a:tc>
              </a:tr>
              <a:tr h="0">
                <a:tc>
                  <a:txBody>
                    <a:bodyPr/>
                    <a:lstStyle/>
                    <a:p>
                      <a:pPr algn="l" indent="0" lvl="0" marL="0">
                        <a:buNone/>
                      </a:pPr>
                      <a:r>
                        <a:rPr b="1"/>
                        <a:t>Backend</a:t>
                      </a:r>
                    </a:p>
                  </a:txBody>
                </a:tc>
                <a:tc>
                  <a:txBody>
                    <a:bodyPr/>
                    <a:lstStyle/>
                    <a:p>
                      <a:pPr algn="l" indent="0" lvl="0" marL="0">
                        <a:buNone/>
                      </a:pPr>
                      <a:r>
                        <a:rPr/>
                        <a:t>JUnit 5, Mockito, JaCoCo</a:t>
                      </a:r>
                    </a:p>
                  </a:txBody>
                </a:tc>
                <a:tc>
                  <a:txBody>
                    <a:bodyPr/>
                    <a:lstStyle/>
                    <a:p>
                      <a:pPr algn="l" indent="0" lvl="0" marL="0">
                        <a:buNone/>
                      </a:pPr>
                      <a:r>
                        <a:rPr/>
                        <a:t>~82% Zeilen-Abdeckung</a:t>
                      </a:r>
                    </a:p>
                  </a:txBody>
                </a:tc>
              </a:tr>
              <a:tr h="0">
                <a:tc>
                  <a:txBody>
                    <a:bodyPr/>
                    <a:lstStyle/>
                    <a:p>
                      <a:pPr algn="l" indent="0" lvl="0" marL="0">
                        <a:buNone/>
                      </a:pPr>
                      <a:r>
                        <a:rPr b="1"/>
                        <a:t>Frontend</a:t>
                      </a:r>
                    </a:p>
                  </a:txBody>
                </a:tc>
                <a:tc>
                  <a:txBody>
                    <a:bodyPr/>
                    <a:lstStyle/>
                    <a:p>
                      <a:pPr algn="l" indent="0" lvl="0" marL="0">
                        <a:buNone/>
                      </a:pPr>
                      <a:r>
                        <a:rPr/>
                        <a:t>Vitest, Cypress, NYC</a:t>
                      </a:r>
                    </a:p>
                  </a:txBody>
                </a:tc>
                <a:tc>
                  <a:txBody>
                    <a:bodyPr/>
                    <a:lstStyle/>
                    <a:p>
                      <a:pPr algn="l" indent="0" lvl="0" marL="0">
                        <a:buNone/>
                      </a:pPr>
                      <a:r>
                        <a:rPr/>
                        <a:t>~81% Zeilen-Abdeckung</a:t>
                      </a:r>
                    </a:p>
                  </a:txBody>
                </a:tc>
              </a:tr>
              <a:tr h="0">
                <a:tc>
                  <a:txBody>
                    <a:bodyPr/>
                    <a:lstStyle/>
                    <a:p>
                      <a:pPr algn="l" indent="0" lvl="0" marL="0">
                        <a:buNone/>
                      </a:pPr>
                      <a:r>
                        <a:rPr b="1"/>
                        <a:t>Analyse</a:t>
                      </a:r>
                    </a:p>
                  </a:txBody>
                </a:tc>
                <a:tc>
                  <a:txBody>
                    <a:bodyPr/>
                    <a:lstStyle/>
                    <a:p>
                      <a:pPr algn="l" indent="0" lvl="0" marL="0">
                        <a:buNone/>
                      </a:pPr>
                      <a:r>
                        <a:rPr/>
                        <a:t>SonarCloud, Qodana</a:t>
                      </a:r>
                    </a:p>
                  </a:txBody>
                </a:tc>
                <a:tc>
                  <a:txBody>
                    <a:bodyPr/>
                    <a:lstStyle/>
                    <a:p>
                      <a:pPr algn="l" indent="0" lvl="0" marL="0">
                        <a:buNone/>
                      </a:pPr>
                      <a:r>
                        <a:rPr/>
                        <a:t>Clean Code / A-Rating</a:t>
                      </a:r>
                    </a:p>
                  </a:txBody>
                </a:tc>
              </a:tr>
              <a:tr h="0">
                <a:tc>
                  <a:txBody>
                    <a:bodyPr/>
                    <a:lstStyle/>
                    <a:p>
                      <a:pPr algn="l" indent="0" lvl="0" marL="0">
                        <a:buNone/>
                      </a:pPr>
                      <a:r>
                        <a:rPr b="1"/>
                        <a:t>Automatisierung</a:t>
                      </a:r>
                    </a:p>
                  </a:txBody>
                </a:tc>
                <a:tc>
                  <a:txBody>
                    <a:bodyPr/>
                    <a:lstStyle/>
                    <a:p>
                      <a:pPr algn="l" indent="0" lvl="0" marL="0">
                        <a:buNone/>
                      </a:pPr>
                      <a:r>
                        <a:rPr/>
                        <a:t>GitHub Actions</a:t>
                      </a:r>
                    </a:p>
                  </a:txBody>
                </a:tc>
                <a:tc>
                  <a:txBody>
                    <a:bodyPr/>
                    <a:lstStyle/>
                    <a:p>
                      <a:pPr algn="l" indent="0" lvl="0" marL="0">
                        <a:buNone/>
                      </a:pPr>
                      <a:r>
                        <a:rPr/>
                        <a:t>Automatisierter Build &amp; Test</a:t>
                      </a:r>
                    </a:p>
                  </a:txBody>
                </a:tc>
              </a:tr>
            </a:tbl>
          </a:graphicData>
        </a:graphic>
      </p:graphicFrame>
      <p:sp>
        <p:nvSpPr>
          <p:cNvPr name="AutoShape 2" id="10161"/>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62" name="Title 1"/>
          <p:cNvSpPr>
            <a:spLocks noGrp="1"/>
          </p:cNvSpPr>
          <p:nvPr>
            <p:ph type="title"/>
          </p:nvPr>
        </p:nvSpPr>
        <p:spPr/>
        <p:txBody>
          <a:bodyPr/>
          <a:lstStyle/>
          <a:p>
            <a:pPr indent="0" lvl="0" marL="0">
              <a:buNone/>
            </a:pPr>
            <a:r>
              <a:rPr/>
              <a:t>Management-Takeaway: AI in der Software-Entwicklung</a:t>
            </a:r>
          </a:p>
        </p:txBody>
      </p:sp>
      <p:sp>
        <p:nvSpPr>
          <p:cNvPr id="10163" name="Content Placeholder 2"/>
          <p:cNvSpPr>
            <a:spLocks noGrp="1"/>
          </p:cNvSpPr>
          <p:nvPr>
            <p:ph idx="1"/>
          </p:nvPr>
        </p:nvSpPr>
        <p:spPr/>
        <p:txBody>
          <a:bodyPr/>
          <a:lstStyle/>
          <a:p>
            <a:pPr lvl="0"/>
            <a:r>
              <a:rPr b="1"/>
              <a:t>Schneller</a:t>
            </a:r>
            <a:r>
              <a:rPr/>
              <a:t>: Features, Fixes und QA in kürzerer Zeit</a:t>
            </a:r>
          </a:p>
          <a:p>
            <a:pPr lvl="0"/>
            <a:r>
              <a:rPr b="1"/>
              <a:t>Besser</a:t>
            </a:r>
            <a:r>
              <a:rPr/>
              <a:t>: Tests &amp; Code-Qualität von Anfang an</a:t>
            </a:r>
          </a:p>
          <a:p>
            <a:pPr lvl="0"/>
            <a:r>
              <a:rPr b="1"/>
              <a:t>Skalierbar</a:t>
            </a:r>
            <a:r>
              <a:rPr/>
              <a:t>: Gleiches Vorgehen für Web &amp; Mobile</a:t>
            </a:r>
          </a:p>
          <a:p>
            <a:pPr lvl="0"/>
            <a:r>
              <a:rPr b="1"/>
              <a:t>Kontrolliert</a:t>
            </a:r>
            <a:r>
              <a:rPr/>
              <a:t>: Entwickler entscheidet, AI unterstützt</a:t>
            </a:r>
          </a:p>
        </p:txBody>
      </p:sp>
      <p:sp>
        <p:nvSpPr>
          <p:cNvPr name="AutoShape 2" id="10164"/>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70" name="Title 1"/>
          <p:cNvSpPr>
            <a:spLocks noGrp="1"/>
          </p:cNvSpPr>
          <p:nvPr>
            <p:ph type="title"/>
          </p:nvPr>
        </p:nvSpPr>
        <p:spPr/>
        <p:txBody>
          <a:bodyPr/>
          <a:lstStyle/>
          <a:p>
            <a:pPr indent="0" lvl="0" marL="0">
              <a:buNone/>
            </a:pPr>
            <a:r>
              <a:rPr/>
              <a:t>Agenda</a:t>
            </a:r>
          </a:p>
        </p:txBody>
      </p:sp>
      <p:sp>
        <p:nvSpPr>
          <p:cNvPr id="10071" name="Content Placeholder 2"/>
          <p:cNvSpPr>
            <a:spLocks noGrp="1"/>
          </p:cNvSpPr>
          <p:nvPr>
            <p:ph idx="1"/>
          </p:nvPr>
        </p:nvSpPr>
        <p:spPr/>
        <p:txBody>
          <a:bodyPr/>
          <a:lstStyle/>
          <a:p>
            <a:pPr lvl="0"/>
            <a:r>
              <a:rPr b="1"/>
              <a:t>Demo &amp; Kontext</a:t>
            </a:r>
            <a:r>
              <a:rPr/>
              <a:t> (GoodOne Web &amp; Android)</a:t>
            </a:r>
          </a:p>
          <a:p>
            <a:pPr lvl="0"/>
            <a:r>
              <a:rPr b="1"/>
              <a:t>AI-Werkzeuge</a:t>
            </a:r>
            <a:r>
              <a:rPr/>
              <a:t> (Junie, ChatGPT, IDE-Setup)</a:t>
            </a:r>
          </a:p>
          <a:p>
            <a:pPr lvl="0"/>
            <a:r>
              <a:rPr b="1"/>
              <a:t>Praxis</a:t>
            </a:r>
            <a:r>
              <a:rPr/>
              <a:t> (Vorgehen, Prompting, Beispiele)</a:t>
            </a:r>
          </a:p>
          <a:p>
            <a:pPr lvl="0"/>
            <a:r>
              <a:rPr b="1"/>
              <a:t>Einordnung</a:t>
            </a:r>
            <a:r>
              <a:rPr/>
              <a:t> (Grenzen im Firmenumfeld, Fazit)</a:t>
            </a:r>
          </a:p>
        </p:txBody>
      </p:sp>
      <p:sp>
        <p:nvSpPr>
          <p:cNvPr name="AutoShape 2" id="10072"/>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65" name="Title 1"/>
          <p:cNvSpPr>
            <a:spLocks noGrp="1"/>
          </p:cNvSpPr>
          <p:nvPr>
            <p:ph type="title"/>
          </p:nvPr>
        </p:nvSpPr>
        <p:spPr/>
        <p:txBody>
          <a:bodyPr/>
          <a:lstStyle/>
          <a:p>
            <a:pPr indent="0" lvl="0" marL="0">
              <a:buNone/>
            </a:pPr>
            <a:r>
              <a:rPr/>
              <a:t>Executive Summary – AI-gestützte Software-Entwicklung</a:t>
            </a:r>
          </a:p>
        </p:txBody>
      </p:sp>
      <p:sp>
        <p:nvSpPr>
          <p:cNvPr id="10166" name="Content Placeholder 2"/>
          <p:cNvSpPr>
            <a:spLocks noGrp="1"/>
          </p:cNvSpPr>
          <p:nvPr>
            <p:ph idx="1"/>
          </p:nvPr>
        </p:nvSpPr>
        <p:spPr/>
        <p:txBody>
          <a:bodyPr/>
          <a:lstStyle/>
          <a:p>
            <a:pPr lvl="0"/>
            <a:r>
              <a:rPr b="1"/>
              <a:t>Produktivität</a:t>
            </a:r>
            <a:r>
              <a:rPr/>
              <a:t>: Deutlich schnellere Umsetzung von Features &amp; Fixes</a:t>
            </a:r>
          </a:p>
          <a:p>
            <a:pPr lvl="0"/>
            <a:r>
              <a:rPr b="1"/>
              <a:t>Qualität</a:t>
            </a:r>
            <a:r>
              <a:rPr/>
              <a:t>: Tests und Code-Reviews von Beginn an integriert</a:t>
            </a:r>
          </a:p>
          <a:p>
            <a:pPr lvl="0"/>
            <a:r>
              <a:rPr b="1"/>
              <a:t>Skalierung</a:t>
            </a:r>
            <a:r>
              <a:rPr/>
              <a:t>: Gleiches Vorgehen für Web, Mobile &amp; Backend</a:t>
            </a:r>
          </a:p>
          <a:p>
            <a:pPr lvl="0"/>
            <a:r>
              <a:rPr b="1"/>
              <a:t>Risiko</a:t>
            </a:r>
            <a:r>
              <a:rPr/>
              <a:t>: Entwickler behält Kontrolle, klare Leitplanken nötig</a:t>
            </a:r>
          </a:p>
          <a:p>
            <a:pPr lvl="0"/>
            <a:r>
              <a:rPr b="1"/>
              <a:t>Empfehlung</a:t>
            </a:r>
            <a:r>
              <a:rPr/>
              <a:t>: AI gezielt im Entwicklungsprozess verankern</a:t>
            </a:r>
          </a:p>
        </p:txBody>
      </p:sp>
      <p:sp>
        <p:nvSpPr>
          <p:cNvPr name="AutoShape 2" id="10167"/>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73" name="Title 1"/>
          <p:cNvSpPr>
            <a:spLocks noGrp="1"/>
          </p:cNvSpPr>
          <p:nvPr>
            <p:ph type="title"/>
          </p:nvPr>
        </p:nvSpPr>
        <p:spPr/>
        <p:txBody>
          <a:bodyPr/>
          <a:lstStyle/>
          <a:p>
            <a:pPr indent="0" lvl="0" marL="0">
              <a:buNone/>
            </a:pPr>
            <a:r>
              <a:rPr/>
              <a:t>Frontends</a:t>
            </a:r>
          </a:p>
        </p:txBody>
      </p:sp>
      <p:pic>
        <p:nvPicPr>
          <p:cNvPr descr="files/images/DashboardImplementation.png" id="10074" name="Picture 1"/>
          <p:cNvPicPr>
            <a:picLocks noChangeAspect="1" noGrp="1"/>
          </p:cNvPicPr>
          <p:nvPr/>
        </p:nvPicPr>
        <p:blipFill>
          <a:blip r:embed="rId3"/>
          <a:stretch>
            <a:fillRect/>
          </a:stretch>
        </p:blipFill>
        <p:spPr bwMode="auto">
          <a:xfrm>
            <a:off x="304800" y="1968500"/>
            <a:ext cx="4826000" cy="4051300"/>
          </a:xfrm>
          <a:prstGeom prst="rect">
            <a:avLst/>
          </a:prstGeom>
          <a:noFill/>
          <a:ln w="9525">
            <a:noFill/>
            <a:headEnd/>
            <a:tailEnd/>
          </a:ln>
        </p:spPr>
      </p:pic>
      <p:sp>
        <p:nvSpPr>
          <p:cNvPr id="10075" name="TextBox 3"/>
          <p:cNvSpPr txBox="1"/>
          <p:nvPr>
            <p:ph idx="1"/>
          </p:nvPr>
        </p:nvSpPr>
        <p:spPr>
          <a:xfrm>
            <a:off x="304800" y="6121400"/>
            <a:ext cx="4826000" cy="508000"/>
          </a:xfrm>
          <a:prstGeom prst="rect">
            <a:avLst/>
          </a:prstGeom>
          <a:noFill/>
        </p:spPr>
        <p:txBody>
          <a:bodyPr/>
          <a:lstStyle/>
          <a:p>
            <a:pPr algn="ctr" indent="0" lvl="0" marL="0">
              <a:buNone/>
            </a:pPr>
            <a:r>
              <a:rPr/>
              <a:t>Web UI · www.goodone.ch</a:t>
            </a:r>
          </a:p>
        </p:txBody>
      </p:sp>
      <p:pic>
        <p:nvPicPr>
          <p:cNvPr descr="files/images/AndroidApp.png" id="10076" name="Picture 1"/>
          <p:cNvPicPr>
            <a:picLocks noChangeAspect="1" noGrp="1"/>
          </p:cNvPicPr>
          <p:nvPr/>
        </p:nvPicPr>
        <p:blipFill>
          <a:blip r:embed="rId4"/>
          <a:stretch>
            <a:fillRect/>
          </a:stretch>
        </p:blipFill>
        <p:spPr bwMode="auto">
          <a:xfrm>
            <a:off x="6654800" y="1879600"/>
            <a:ext cx="2844800" cy="4241800"/>
          </a:xfrm>
          <a:prstGeom prst="rect">
            <a:avLst/>
          </a:prstGeom>
          <a:noFill/>
          <a:ln w="9525">
            <a:noFill/>
            <a:headEnd/>
            <a:tailEnd/>
          </a:ln>
        </p:spPr>
      </p:pic>
      <p:sp>
        <p:nvSpPr>
          <p:cNvPr id="10077" name="TextBox 3"/>
          <p:cNvSpPr txBox="1"/>
          <p:nvPr>
            <p:ph idx="1"/>
          </p:nvPr>
        </p:nvSpPr>
        <p:spPr>
          <a:xfrm>
            <a:off x="5664200" y="6121400"/>
            <a:ext cx="4826000" cy="508000"/>
          </a:xfrm>
          <a:prstGeom prst="rect">
            <a:avLst/>
          </a:prstGeom>
          <a:noFill/>
        </p:spPr>
        <p:txBody>
          <a:bodyPr/>
          <a:lstStyle/>
          <a:p>
            <a:pPr algn="ctr" indent="0" lvl="0" marL="0">
              <a:buNone/>
            </a:pPr>
            <a:r>
              <a:rPr/>
              <a:t>Android App</a:t>
            </a:r>
          </a:p>
        </p:txBody>
      </p:sp>
      <p:sp>
        <p:nvSpPr>
          <p:cNvPr name="AutoShape 2" id="10078"/>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79" name="Title 1"/>
          <p:cNvSpPr>
            <a:spLocks noGrp="1"/>
          </p:cNvSpPr>
          <p:nvPr>
            <p:ph type="title"/>
          </p:nvPr>
        </p:nvSpPr>
        <p:spPr/>
        <p:txBody>
          <a:bodyPr/>
          <a:lstStyle/>
          <a:p>
            <a:pPr indent="0" lvl="0" marL="0">
              <a:buNone/>
            </a:pPr>
            <a:r>
              <a:rPr/>
              <a:t>Erwartungen übertroffen</a:t>
            </a:r>
          </a:p>
        </p:txBody>
      </p:sp>
      <p:pic>
        <p:nvPicPr>
          <p:cNvPr descr="files/images/GoodOne2020_Users.png" id="10080" name="Picture 1"/>
          <p:cNvPicPr>
            <a:picLocks noChangeAspect="1" noGrp="1"/>
          </p:cNvPicPr>
          <p:nvPr/>
        </p:nvPicPr>
        <p:blipFill>
          <a:blip r:embed="rId3"/>
          <a:stretch>
            <a:fillRect/>
          </a:stretch>
        </p:blipFill>
        <p:spPr bwMode="auto">
          <a:xfrm>
            <a:off x="304800" y="2108200"/>
            <a:ext cx="4826000" cy="3784600"/>
          </a:xfrm>
          <a:prstGeom prst="rect">
            <a:avLst/>
          </a:prstGeom>
          <a:noFill/>
          <a:ln w="9525">
            <a:noFill/>
            <a:headEnd/>
            <a:tailEnd/>
          </a:ln>
        </p:spPr>
      </p:pic>
      <p:sp>
        <p:nvSpPr>
          <p:cNvPr id="10081" name="TextBox 3"/>
          <p:cNvSpPr txBox="1"/>
          <p:nvPr>
            <p:ph idx="1"/>
          </p:nvPr>
        </p:nvSpPr>
        <p:spPr>
          <a:xfrm>
            <a:off x="304800" y="6121400"/>
            <a:ext cx="4826000" cy="508000"/>
          </a:xfrm>
          <a:prstGeom prst="rect">
            <a:avLst/>
          </a:prstGeom>
          <a:noFill/>
        </p:spPr>
        <p:txBody>
          <a:bodyPr/>
          <a:lstStyle/>
          <a:p>
            <a:pPr algn="ctr" indent="0" lvl="0" marL="0">
              <a:buNone/>
            </a:pPr>
            <a:r>
              <a:rPr/>
              <a:t>Geplant</a:t>
            </a:r>
          </a:p>
        </p:txBody>
      </p:sp>
      <p:pic>
        <p:nvPicPr>
          <p:cNvPr descr="files/images/DashboardImplementation.png" id="10082" name="Picture 1"/>
          <p:cNvPicPr>
            <a:picLocks noChangeAspect="1" noGrp="1"/>
          </p:cNvPicPr>
          <p:nvPr/>
        </p:nvPicPr>
        <p:blipFill>
          <a:blip r:embed="rId4"/>
          <a:stretch>
            <a:fillRect/>
          </a:stretch>
        </p:blipFill>
        <p:spPr bwMode="auto">
          <a:xfrm>
            <a:off x="5664200" y="1968500"/>
            <a:ext cx="4826000" cy="4051300"/>
          </a:xfrm>
          <a:prstGeom prst="rect">
            <a:avLst/>
          </a:prstGeom>
          <a:noFill/>
          <a:ln w="9525">
            <a:noFill/>
            <a:headEnd/>
            <a:tailEnd/>
          </a:ln>
        </p:spPr>
      </p:pic>
      <p:sp>
        <p:nvSpPr>
          <p:cNvPr id="10083" name="TextBox 3"/>
          <p:cNvSpPr txBox="1"/>
          <p:nvPr>
            <p:ph idx="1"/>
          </p:nvPr>
        </p:nvSpPr>
        <p:spPr>
          <a:xfrm>
            <a:off x="5664200" y="6121400"/>
            <a:ext cx="4826000" cy="508000"/>
          </a:xfrm>
          <a:prstGeom prst="rect">
            <a:avLst/>
          </a:prstGeom>
          <a:noFill/>
        </p:spPr>
        <p:txBody>
          <a:bodyPr/>
          <a:lstStyle/>
          <a:p>
            <a:pPr algn="ctr" indent="0" lvl="0" marL="0">
              <a:buNone/>
            </a:pPr>
            <a:r>
              <a:rPr b="1"/>
              <a:t>Resultat:</a:t>
            </a:r>
            <a:r>
              <a:rPr/>
              <a:t> Web + Android on top</a:t>
            </a:r>
          </a:p>
        </p:txBody>
      </p:sp>
      <p:sp>
        <p:nvSpPr>
          <p:cNvPr name="AutoShape 2" id="10084"/>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85" name="Title 1"/>
          <p:cNvSpPr>
            <a:spLocks noGrp="1"/>
          </p:cNvSpPr>
          <p:nvPr>
            <p:ph type="title"/>
          </p:nvPr>
        </p:nvSpPr>
        <p:spPr/>
        <p:txBody>
          <a:bodyPr/>
          <a:lstStyle/>
          <a:p>
            <a:pPr indent="0" lvl="0" marL="0">
              <a:buNone/>
            </a:pPr>
            <a:r>
              <a:rPr/>
              <a:t>Initiale Aufgabe an die AI</a:t>
            </a:r>
          </a:p>
        </p:txBody>
      </p:sp>
      <p:sp>
        <p:nvSpPr>
          <p:cNvPr id="10086" name="Content Placeholder 2"/>
          <p:cNvSpPr>
            <a:spLocks noGrp="1"/>
          </p:cNvSpPr>
          <p:nvPr>
            <p:ph idx="1"/>
          </p:nvPr>
        </p:nvSpPr>
        <p:spPr/>
        <p:txBody>
          <a:bodyPr/>
          <a:lstStyle/>
          <a:p>
            <a:pPr lvl="0"/>
            <a:r>
              <a:rPr b="1"/>
              <a:t>Ziele</a:t>
            </a:r>
          </a:p>
          <a:p>
            <a:pPr lvl="1"/>
            <a:r>
              <a:rPr/>
              <a:t>Spring Boot Backend</a:t>
            </a:r>
          </a:p>
          <a:p>
            <a:pPr lvl="1"/>
            <a:r>
              <a:rPr/>
              <a:t>Angular Frontend</a:t>
            </a:r>
          </a:p>
          <a:p>
            <a:pPr lvl="1"/>
            <a:r>
              <a:rPr/>
              <a:t>Benutzerverwaltung (Profil + Login)</a:t>
            </a:r>
          </a:p>
          <a:p>
            <a:pPr lvl="0"/>
            <a:r>
              <a:rPr b="1"/>
              <a:t>Erster Plan (AI-generiert)</a:t>
            </a:r>
          </a:p>
          <a:p>
            <a:pPr lvl="1"/>
            <a:r>
              <a:rPr/>
              <a:t>Projekte initialisieren (backend, frontend)</a:t>
            </a:r>
          </a:p>
          <a:p>
            <a:pPr lvl="1"/>
            <a:r>
              <a:rPr/>
              <a:t>Entity/Repository + REST API (CRUD + Login)</a:t>
            </a:r>
          </a:p>
          <a:p>
            <a:pPr lvl="1"/>
            <a:r>
              <a:rPr/>
              <a:t>Frontend Services + Login + Profilseite</a:t>
            </a:r>
          </a:p>
        </p:txBody>
      </p:sp>
      <p:sp>
        <p:nvSpPr>
          <p:cNvPr name="AutoShape 2" id="10087"/>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88" name="Title 1"/>
          <p:cNvSpPr>
            <a:spLocks noGrp="1"/>
          </p:cNvSpPr>
          <p:nvPr>
            <p:ph type="title"/>
          </p:nvPr>
        </p:nvSpPr>
        <p:spPr/>
        <p:txBody>
          <a:bodyPr/>
          <a:lstStyle/>
          <a:p>
            <a:pPr indent="0" lvl="0" marL="0">
              <a:buNone/>
            </a:pPr>
            <a:r>
              <a:rPr/>
              <a:t>Demo: Was ich live zeige</a:t>
            </a:r>
          </a:p>
        </p:txBody>
      </p:sp>
      <p:sp>
        <p:nvSpPr>
          <p:cNvPr id="10089" name="Content Placeholder 2"/>
          <p:cNvSpPr>
            <a:spLocks noGrp="1"/>
          </p:cNvSpPr>
          <p:nvPr>
            <p:ph idx="1"/>
          </p:nvPr>
        </p:nvSpPr>
        <p:spPr/>
        <p:txBody>
          <a:bodyPr/>
          <a:lstStyle/>
          <a:p>
            <a:pPr lvl="0"/>
            <a:r>
              <a:rPr/>
              <a:t>Produkt (www.goodone.ch)</a:t>
            </a:r>
          </a:p>
          <a:p>
            <a:pPr lvl="0"/>
            <a:r>
              <a:rPr/>
              <a:t>Code-Generierung &amp; Iterationen in der IDE</a:t>
            </a:r>
          </a:p>
          <a:p>
            <a:pPr lvl="0"/>
            <a:r>
              <a:rPr/>
              <a:t>UI E2E Tests (Cypress) + Fixes</a:t>
            </a:r>
          </a:p>
          <a:p>
            <a:pPr lvl="0"/>
            <a:r>
              <a:rPr/>
              <a:t>Refactoring / Clean Code (Sonar/Qodana)</a:t>
            </a:r>
          </a:p>
          <a:p>
            <a:pPr lvl="0"/>
            <a:r>
              <a:rPr/>
              <a:t>Doku/Diagramme</a:t>
            </a:r>
          </a:p>
        </p:txBody>
      </p:sp>
      <p:sp>
        <p:nvSpPr>
          <p:cNvPr name="AutoShape 2" id="10090"/>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91" name="Title 1"/>
          <p:cNvSpPr>
            <a:spLocks noGrp="1"/>
          </p:cNvSpPr>
          <p:nvPr>
            <p:ph type="title"/>
          </p:nvPr>
        </p:nvSpPr>
        <p:spPr/>
        <p:txBody>
          <a:bodyPr/>
          <a:lstStyle/>
          <a:p>
            <a:pPr indent="0" lvl="0" marL="0">
              <a:buNone/>
            </a:pPr>
            <a:r>
              <a:rPr/>
              <a:t>Architektur – Infrastruktur</a:t>
            </a:r>
          </a:p>
        </p:txBody>
      </p:sp>
      <p:pic>
        <p:nvPicPr>
          <p:cNvPr descr="files/generated/architecture_overview.png" id="10092" name="Picture 1"/>
          <p:cNvPicPr>
            <a:picLocks noChangeAspect="1" noGrp="1"/>
          </p:cNvPicPr>
          <p:nvPr/>
        </p:nvPicPr>
        <p:blipFill>
          <a:blip r:embed="rId3"/>
          <a:stretch>
            <a:fillRect/>
          </a:stretch>
        </p:blipFill>
        <p:spPr bwMode="auto">
          <a:xfrm>
            <a:off x="1435100" y="0"/>
            <a:ext cx="6286500" cy="5143500"/>
          </a:xfrm>
          <a:prstGeom prst="rect">
            <a:avLst/>
          </a:prstGeom>
          <a:noFill/>
          <a:ln w="9525">
            <a:noFill/>
            <a:headEnd/>
            <a:tailEnd/>
          </a:ln>
        </p:spPr>
      </p:pic>
      <p:sp>
        <p:nvSpPr>
          <p:cNvPr name="AutoShape 2" id="10093"/>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94" name="Title 1"/>
          <p:cNvSpPr>
            <a:spLocks noGrp="1"/>
          </p:cNvSpPr>
          <p:nvPr>
            <p:ph type="title"/>
          </p:nvPr>
        </p:nvSpPr>
        <p:spPr/>
        <p:txBody>
          <a:bodyPr/>
          <a:lstStyle/>
          <a:p>
            <a:pPr indent="0" lvl="0" marL="0">
              <a:buNone/>
            </a:pPr>
            <a:r>
              <a:rPr/>
              <a:t>AI-unterstützte Entwicklung: Wo hilft was?</a:t>
            </a:r>
          </a:p>
        </p:txBody>
      </p:sp>
      <p:pic>
        <p:nvPicPr>
          <p:cNvPr descr="files/images/IntellJ.png" id="10095" name="Picture 1"/>
          <p:cNvPicPr>
            <a:picLocks noChangeAspect="1" noGrp="1"/>
          </p:cNvPicPr>
          <p:nvPr/>
        </p:nvPicPr>
        <p:blipFill>
          <a:blip r:embed="rId3"/>
          <a:stretch>
            <a:fillRect/>
          </a:stretch>
        </p:blipFill>
        <p:spPr bwMode="auto">
          <a:xfrm>
            <a:off x="292100" y="0"/>
            <a:ext cx="8547100" cy="5143500"/>
          </a:xfrm>
          <a:prstGeom prst="rect">
            <a:avLst/>
          </a:prstGeom>
          <a:noFill/>
          <a:ln w="9525">
            <a:noFill/>
            <a:headEnd/>
            <a:tailEnd/>
          </a:ln>
        </p:spPr>
      </p:pic>
      <p:sp>
        <p:nvSpPr>
          <p:cNvPr name="AutoShape 2" id="10096"/>
          <p:cNvSpPr/>
          <p:nvPr>
            <p:ph type="sldNum"/>
          </p:nvPr>
        </p:nvSpPr>
        <p:spPr>
          <a:xfrm>
            <a:off x="304800" y="6794500"/>
            <a:ext cx="1270000" cy="254000"/>
          </a:xfrm>
          <a:prstGeom prst="rect">
            <a:avLst/>
          </a:prstGeom>
        </p:spPr>
        <p:txBody>
          <a:p>
            <a:pPr algn="r"/>
            <a:fld id="{6682B14C-E45B-4C21-A882-968B35397453}" type="slidenum">
              <a:rPr lang="en-US" sz="900" dirty="false" smtClean="false">
                <a:latin typeface="Frutiger for ZKB Light"/>
              </a:rPr>
              <a:t>&lt;#&gt;</a:t>
            </a:fld>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Frutiger for ZKB Light"/>
        <a:ea typeface="Frutiger for ZKB Light"/>
        <a:cs typeface="Frutiger for ZKB Light"/>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utiger for ZKB Light"/>
        <a:ea typeface="Frutiger for ZKB Light"/>
        <a:cs typeface="Frutiger for ZKB Light"/>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2026-01-31T01:53:07Z</dcterms:created>
  <dc:creator>Von Idee zu Code, Tests, QA und Doku – mit Junie AI &amp; ChatGPT</dc:creator>
  <dcterms:modified xsi:type="dcterms:W3CDTF">2026-01-31T01:53:07Z</dcterms:modified>
  <dc:title>Software-Entwicklung mit AI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Jürg Good · 19.1.2026</vt:lpwstr>
  </property>
</Properties>
</file>